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sldIdLst>
    <p:sldId id="256" r:id="rId2"/>
    <p:sldId id="325" r:id="rId3"/>
    <p:sldId id="326" r:id="rId4"/>
    <p:sldId id="327" r:id="rId5"/>
    <p:sldId id="328" r:id="rId6"/>
    <p:sldId id="307" r:id="rId7"/>
    <p:sldId id="308" r:id="rId8"/>
    <p:sldId id="309" r:id="rId9"/>
    <p:sldId id="310" r:id="rId10"/>
    <p:sldId id="311" r:id="rId11"/>
    <p:sldId id="312" r:id="rId12"/>
    <p:sldId id="313" r:id="rId13"/>
    <p:sldId id="301" r:id="rId14"/>
    <p:sldId id="306" r:id="rId15"/>
    <p:sldId id="314" r:id="rId16"/>
    <p:sldId id="315" r:id="rId17"/>
    <p:sldId id="316" r:id="rId18"/>
    <p:sldId id="317" r:id="rId19"/>
    <p:sldId id="342" r:id="rId20"/>
    <p:sldId id="343" r:id="rId21"/>
    <p:sldId id="344" r:id="rId22"/>
    <p:sldId id="345" r:id="rId23"/>
    <p:sldId id="346" r:id="rId24"/>
    <p:sldId id="347" r:id="rId25"/>
    <p:sldId id="348" r:id="rId26"/>
    <p:sldId id="349" r:id="rId27"/>
    <p:sldId id="350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351" r:id="rId43"/>
    <p:sldId id="282" r:id="rId44"/>
    <p:sldId id="283" r:id="rId45"/>
    <p:sldId id="284" r:id="rId46"/>
    <p:sldId id="285" r:id="rId47"/>
    <p:sldId id="286" r:id="rId48"/>
    <p:sldId id="287" r:id="rId49"/>
    <p:sldId id="288" r:id="rId50"/>
    <p:sldId id="289" r:id="rId51"/>
    <p:sldId id="290" r:id="rId52"/>
    <p:sldId id="291" r:id="rId53"/>
    <p:sldId id="292" r:id="rId54"/>
    <p:sldId id="293" r:id="rId55"/>
    <p:sldId id="335" r:id="rId56"/>
    <p:sldId id="318" r:id="rId57"/>
    <p:sldId id="319" r:id="rId58"/>
    <p:sldId id="320" r:id="rId59"/>
    <p:sldId id="321" r:id="rId60"/>
    <p:sldId id="322" r:id="rId61"/>
    <p:sldId id="323" r:id="rId62"/>
    <p:sldId id="324" r:id="rId6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848" autoAdjust="0"/>
    <p:restoredTop sz="94660"/>
  </p:normalViewPr>
  <p:slideViewPr>
    <p:cSldViewPr>
      <p:cViewPr varScale="1">
        <p:scale>
          <a:sx n="104" d="100"/>
          <a:sy n="104" d="100"/>
        </p:scale>
        <p:origin x="-3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87DB25-F8EE-4D86-8AE2-6D88D03B7B8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4593A0-0F2B-46FB-B26D-3196C760171C}">
      <dgm:prSet phldrT="[Текст]"/>
      <dgm:spPr/>
      <dgm:t>
        <a:bodyPr/>
        <a:lstStyle/>
        <a:p>
          <a:r>
            <a:rPr lang="ru-RU" dirty="0" err="1" smtClean="0"/>
            <a:t>Общеразвивающая</a:t>
          </a:r>
          <a:endParaRPr lang="ru-RU" dirty="0"/>
        </a:p>
      </dgm:t>
    </dgm:pt>
    <dgm:pt modelId="{CB75BF76-DED8-48CC-B9F8-1896235A6E71}" type="parTrans" cxnId="{8D0E0CC3-5A6B-4EE3-A35E-EC80E1004A20}">
      <dgm:prSet/>
      <dgm:spPr/>
      <dgm:t>
        <a:bodyPr/>
        <a:lstStyle/>
        <a:p>
          <a:endParaRPr lang="ru-RU"/>
        </a:p>
      </dgm:t>
    </dgm:pt>
    <dgm:pt modelId="{B204E277-E3E4-4FDA-992D-15351F96D046}" type="sibTrans" cxnId="{8D0E0CC3-5A6B-4EE3-A35E-EC80E1004A20}">
      <dgm:prSet/>
      <dgm:spPr/>
      <dgm:t>
        <a:bodyPr/>
        <a:lstStyle/>
        <a:p>
          <a:endParaRPr lang="ru-RU"/>
        </a:p>
      </dgm:t>
    </dgm:pt>
    <dgm:pt modelId="{80240951-7EEE-4098-80AF-57A49E759F36}">
      <dgm:prSet phldrT="[Текст]"/>
      <dgm:spPr/>
      <dgm:t>
        <a:bodyPr/>
        <a:lstStyle/>
        <a:p>
          <a:r>
            <a:rPr lang="ru-RU" dirty="0" smtClean="0"/>
            <a:t>Компенсирующая</a:t>
          </a:r>
          <a:endParaRPr lang="ru-RU" dirty="0"/>
        </a:p>
      </dgm:t>
    </dgm:pt>
    <dgm:pt modelId="{FE35010F-1E53-491C-9A43-868B255E1877}" type="parTrans" cxnId="{0F2C5B6C-D581-4126-85AD-79E8DC22D9DE}">
      <dgm:prSet/>
      <dgm:spPr/>
      <dgm:t>
        <a:bodyPr/>
        <a:lstStyle/>
        <a:p>
          <a:endParaRPr lang="ru-RU"/>
        </a:p>
      </dgm:t>
    </dgm:pt>
    <dgm:pt modelId="{C72F69F6-75FA-4F03-979F-6DB2811D910D}" type="sibTrans" cxnId="{0F2C5B6C-D581-4126-85AD-79E8DC22D9DE}">
      <dgm:prSet/>
      <dgm:spPr/>
      <dgm:t>
        <a:bodyPr/>
        <a:lstStyle/>
        <a:p>
          <a:endParaRPr lang="ru-RU"/>
        </a:p>
      </dgm:t>
    </dgm:pt>
    <dgm:pt modelId="{0DF9E0D8-B864-4977-8E24-34246F168095}">
      <dgm:prSet phldrT="[Текст]"/>
      <dgm:spPr/>
      <dgm:t>
        <a:bodyPr/>
        <a:lstStyle/>
        <a:p>
          <a:r>
            <a:rPr lang="ru-RU" dirty="0" smtClean="0"/>
            <a:t>Оздоровительная</a:t>
          </a:r>
          <a:endParaRPr lang="ru-RU" dirty="0"/>
        </a:p>
      </dgm:t>
    </dgm:pt>
    <dgm:pt modelId="{8C9369BB-99C6-41AC-AE46-23CAC99183D9}" type="parTrans" cxnId="{C02A3D33-9432-482E-A997-DC0D92A7CC4A}">
      <dgm:prSet/>
      <dgm:spPr/>
      <dgm:t>
        <a:bodyPr/>
        <a:lstStyle/>
        <a:p>
          <a:endParaRPr lang="ru-RU"/>
        </a:p>
      </dgm:t>
    </dgm:pt>
    <dgm:pt modelId="{2C131EB1-47BD-45CB-BAD2-53B146063440}" type="sibTrans" cxnId="{C02A3D33-9432-482E-A997-DC0D92A7CC4A}">
      <dgm:prSet/>
      <dgm:spPr/>
      <dgm:t>
        <a:bodyPr/>
        <a:lstStyle/>
        <a:p>
          <a:endParaRPr lang="ru-RU"/>
        </a:p>
      </dgm:t>
    </dgm:pt>
    <dgm:pt modelId="{5683B811-6F8B-471E-BC73-71053AB2B32C}">
      <dgm:prSet phldrT="[Текст]"/>
      <dgm:spPr/>
      <dgm:t>
        <a:bodyPr/>
        <a:lstStyle/>
        <a:p>
          <a:r>
            <a:rPr lang="ru-RU" dirty="0" smtClean="0"/>
            <a:t>Комбинированная</a:t>
          </a:r>
          <a:endParaRPr lang="ru-RU" dirty="0"/>
        </a:p>
      </dgm:t>
    </dgm:pt>
    <dgm:pt modelId="{12F34B69-49F9-48CA-9D24-DA6A28AC7691}" type="parTrans" cxnId="{1FD238B7-60BA-4777-8946-0E1C0AECB319}">
      <dgm:prSet/>
      <dgm:spPr/>
    </dgm:pt>
    <dgm:pt modelId="{B24B24FC-837C-4F02-9E20-6788655CB676}" type="sibTrans" cxnId="{1FD238B7-60BA-4777-8946-0E1C0AECB319}">
      <dgm:prSet/>
      <dgm:spPr/>
    </dgm:pt>
    <dgm:pt modelId="{25D03DEC-F0E9-44DF-BF6C-1F925B44A53D}">
      <dgm:prSet phldrT="[Текст]"/>
      <dgm:spPr/>
      <dgm:t>
        <a:bodyPr/>
        <a:lstStyle/>
        <a:p>
          <a:r>
            <a:rPr lang="ru-RU" dirty="0" smtClean="0"/>
            <a:t>Раннего развития</a:t>
          </a:r>
        </a:p>
      </dgm:t>
    </dgm:pt>
    <dgm:pt modelId="{BCD9B181-562B-45C4-9C39-7B6499113BDD}" type="parTrans" cxnId="{A4863FEF-0F6E-4BFB-8DD1-E4A1FD773FCD}">
      <dgm:prSet/>
      <dgm:spPr/>
    </dgm:pt>
    <dgm:pt modelId="{E62B2560-9130-4205-A65B-44CF93C1E0E7}" type="sibTrans" cxnId="{A4863FEF-0F6E-4BFB-8DD1-E4A1FD773FCD}">
      <dgm:prSet/>
      <dgm:spPr/>
    </dgm:pt>
    <dgm:pt modelId="{6ACCF5C8-23DA-4B68-AA9B-7A9D520CB2E1}">
      <dgm:prSet phldrT="[Текст]"/>
      <dgm:spPr/>
      <dgm:t>
        <a:bodyPr/>
        <a:lstStyle/>
        <a:p>
          <a:r>
            <a:rPr lang="ru-RU" dirty="0" smtClean="0"/>
            <a:t>Присмотр и уход без реализации ООП</a:t>
          </a:r>
        </a:p>
      </dgm:t>
    </dgm:pt>
    <dgm:pt modelId="{B4C2B023-1336-4B09-BB2F-400B2BA51CAB}" type="parTrans" cxnId="{B53D7BB0-53E3-4FCB-A1F3-5B364F18D67B}">
      <dgm:prSet/>
      <dgm:spPr/>
    </dgm:pt>
    <dgm:pt modelId="{7046A770-87F1-4E56-8000-F21E86B14C78}" type="sibTrans" cxnId="{B53D7BB0-53E3-4FCB-A1F3-5B364F18D67B}">
      <dgm:prSet/>
      <dgm:spPr/>
    </dgm:pt>
    <dgm:pt modelId="{1E034C44-2535-4C58-BB64-3386B333CE42}" type="pres">
      <dgm:prSet presAssocID="{2E87DB25-F8EE-4D86-8AE2-6D88D03B7B8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08D3B3-6B6F-4A77-8DD4-E83DD74A1503}" type="pres">
      <dgm:prSet presAssocID="{6E4593A0-0F2B-46FB-B26D-3196C760171C}" presName="parentLin" presStyleCnt="0"/>
      <dgm:spPr/>
    </dgm:pt>
    <dgm:pt modelId="{E615681A-0A9B-4D7A-B55B-69EB1D327F98}" type="pres">
      <dgm:prSet presAssocID="{6E4593A0-0F2B-46FB-B26D-3196C760171C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954D3BB8-9F5F-4C09-957A-2D9F70A097DF}" type="pres">
      <dgm:prSet presAssocID="{6E4593A0-0F2B-46FB-B26D-3196C760171C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9901B7-447C-483E-A710-BEE7DFD7ED58}" type="pres">
      <dgm:prSet presAssocID="{6E4593A0-0F2B-46FB-B26D-3196C760171C}" presName="negativeSpace" presStyleCnt="0"/>
      <dgm:spPr/>
    </dgm:pt>
    <dgm:pt modelId="{E23B586A-0923-4218-8A68-4284955ED9BC}" type="pres">
      <dgm:prSet presAssocID="{6E4593A0-0F2B-46FB-B26D-3196C760171C}" presName="childText" presStyleLbl="conFgAcc1" presStyleIdx="0" presStyleCnt="6">
        <dgm:presLayoutVars>
          <dgm:bulletEnabled val="1"/>
        </dgm:presLayoutVars>
      </dgm:prSet>
      <dgm:spPr/>
    </dgm:pt>
    <dgm:pt modelId="{7D8E8F5E-2239-402D-BDD7-FF274270A2FB}" type="pres">
      <dgm:prSet presAssocID="{B204E277-E3E4-4FDA-992D-15351F96D046}" presName="spaceBetweenRectangles" presStyleCnt="0"/>
      <dgm:spPr/>
    </dgm:pt>
    <dgm:pt modelId="{B7787C90-EF9C-46DA-87E7-2AC8D0E7CED0}" type="pres">
      <dgm:prSet presAssocID="{80240951-7EEE-4098-80AF-57A49E759F36}" presName="parentLin" presStyleCnt="0"/>
      <dgm:spPr/>
    </dgm:pt>
    <dgm:pt modelId="{F4C7FC0D-9BDF-40EF-BFEA-3E6899C07FD3}" type="pres">
      <dgm:prSet presAssocID="{80240951-7EEE-4098-80AF-57A49E759F36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D5F8A57C-D376-4A3A-A7F3-2CA860CE05F7}" type="pres">
      <dgm:prSet presAssocID="{80240951-7EEE-4098-80AF-57A49E759F36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116FC7-0583-4272-BA8F-E3872175BD6F}" type="pres">
      <dgm:prSet presAssocID="{80240951-7EEE-4098-80AF-57A49E759F36}" presName="negativeSpace" presStyleCnt="0"/>
      <dgm:spPr/>
    </dgm:pt>
    <dgm:pt modelId="{75D2954D-6722-4959-BD02-3AD3B2F102C3}" type="pres">
      <dgm:prSet presAssocID="{80240951-7EEE-4098-80AF-57A49E759F36}" presName="childText" presStyleLbl="conFgAcc1" presStyleIdx="1" presStyleCnt="6">
        <dgm:presLayoutVars>
          <dgm:bulletEnabled val="1"/>
        </dgm:presLayoutVars>
      </dgm:prSet>
      <dgm:spPr/>
    </dgm:pt>
    <dgm:pt modelId="{66C033C1-311F-41DB-B494-A236E752B8A1}" type="pres">
      <dgm:prSet presAssocID="{C72F69F6-75FA-4F03-979F-6DB2811D910D}" presName="spaceBetweenRectangles" presStyleCnt="0"/>
      <dgm:spPr/>
    </dgm:pt>
    <dgm:pt modelId="{AD42C9D6-2EEE-4F40-B433-5B561E3BF98D}" type="pres">
      <dgm:prSet presAssocID="{0DF9E0D8-B864-4977-8E24-34246F168095}" presName="parentLin" presStyleCnt="0"/>
      <dgm:spPr/>
    </dgm:pt>
    <dgm:pt modelId="{B0DCD9DD-6E27-4C64-BD28-69503CD55649}" type="pres">
      <dgm:prSet presAssocID="{0DF9E0D8-B864-4977-8E24-34246F168095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6E23DED4-522F-450C-A7E5-0AC3FD258B29}" type="pres">
      <dgm:prSet presAssocID="{0DF9E0D8-B864-4977-8E24-34246F168095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960C11-4D99-4CE8-A0AC-391790B2B9FB}" type="pres">
      <dgm:prSet presAssocID="{0DF9E0D8-B864-4977-8E24-34246F168095}" presName="negativeSpace" presStyleCnt="0"/>
      <dgm:spPr/>
    </dgm:pt>
    <dgm:pt modelId="{8555350B-8CB3-4BEB-9B01-2A5BDE62C0CA}" type="pres">
      <dgm:prSet presAssocID="{0DF9E0D8-B864-4977-8E24-34246F168095}" presName="childText" presStyleLbl="conFgAcc1" presStyleIdx="2" presStyleCnt="6">
        <dgm:presLayoutVars>
          <dgm:bulletEnabled val="1"/>
        </dgm:presLayoutVars>
      </dgm:prSet>
      <dgm:spPr/>
    </dgm:pt>
    <dgm:pt modelId="{4B54A58F-DCBB-41E7-87C4-D8CA58E4A231}" type="pres">
      <dgm:prSet presAssocID="{2C131EB1-47BD-45CB-BAD2-53B146063440}" presName="spaceBetweenRectangles" presStyleCnt="0"/>
      <dgm:spPr/>
    </dgm:pt>
    <dgm:pt modelId="{0BD4FE7F-1573-4177-8323-E566A1CCC35C}" type="pres">
      <dgm:prSet presAssocID="{5683B811-6F8B-471E-BC73-71053AB2B32C}" presName="parentLin" presStyleCnt="0"/>
      <dgm:spPr/>
    </dgm:pt>
    <dgm:pt modelId="{9FF46FF6-F37E-484B-830A-C4E848EFC287}" type="pres">
      <dgm:prSet presAssocID="{5683B811-6F8B-471E-BC73-71053AB2B32C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0C5A5446-73DB-454B-8C62-D28A6DA000FE}" type="pres">
      <dgm:prSet presAssocID="{5683B811-6F8B-471E-BC73-71053AB2B32C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5D3B34-4F97-40A8-B1A0-925C61E3138A}" type="pres">
      <dgm:prSet presAssocID="{5683B811-6F8B-471E-BC73-71053AB2B32C}" presName="negativeSpace" presStyleCnt="0"/>
      <dgm:spPr/>
    </dgm:pt>
    <dgm:pt modelId="{424DBB62-92B7-499E-8F2E-27E09ED34EFE}" type="pres">
      <dgm:prSet presAssocID="{5683B811-6F8B-471E-BC73-71053AB2B32C}" presName="childText" presStyleLbl="conFgAcc1" presStyleIdx="3" presStyleCnt="6">
        <dgm:presLayoutVars>
          <dgm:bulletEnabled val="1"/>
        </dgm:presLayoutVars>
      </dgm:prSet>
      <dgm:spPr/>
    </dgm:pt>
    <dgm:pt modelId="{6B205A89-B201-4AB8-A142-79E2E39EEAA7}" type="pres">
      <dgm:prSet presAssocID="{B24B24FC-837C-4F02-9E20-6788655CB676}" presName="spaceBetweenRectangles" presStyleCnt="0"/>
      <dgm:spPr/>
    </dgm:pt>
    <dgm:pt modelId="{F6978A67-6337-410F-A419-C5A7FA6491B7}" type="pres">
      <dgm:prSet presAssocID="{25D03DEC-F0E9-44DF-BF6C-1F925B44A53D}" presName="parentLin" presStyleCnt="0"/>
      <dgm:spPr/>
    </dgm:pt>
    <dgm:pt modelId="{9445C73F-0B33-4465-BE0F-13CB122CFF4A}" type="pres">
      <dgm:prSet presAssocID="{25D03DEC-F0E9-44DF-BF6C-1F925B44A53D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BCBC0CB3-0143-4C24-AA74-41123D33B065}" type="pres">
      <dgm:prSet presAssocID="{25D03DEC-F0E9-44DF-BF6C-1F925B44A53D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5B5355-23F1-4ACE-91A5-7AB50AFEB7F0}" type="pres">
      <dgm:prSet presAssocID="{25D03DEC-F0E9-44DF-BF6C-1F925B44A53D}" presName="negativeSpace" presStyleCnt="0"/>
      <dgm:spPr/>
    </dgm:pt>
    <dgm:pt modelId="{8EC09719-4C29-4437-9834-195B75132337}" type="pres">
      <dgm:prSet presAssocID="{25D03DEC-F0E9-44DF-BF6C-1F925B44A53D}" presName="childText" presStyleLbl="conFgAcc1" presStyleIdx="4" presStyleCnt="6">
        <dgm:presLayoutVars>
          <dgm:bulletEnabled val="1"/>
        </dgm:presLayoutVars>
      </dgm:prSet>
      <dgm:spPr/>
    </dgm:pt>
    <dgm:pt modelId="{572F6172-46AF-4451-82B4-04D0C2AD8664}" type="pres">
      <dgm:prSet presAssocID="{E62B2560-9130-4205-A65B-44CF93C1E0E7}" presName="spaceBetweenRectangles" presStyleCnt="0"/>
      <dgm:spPr/>
    </dgm:pt>
    <dgm:pt modelId="{7C3D3134-DE11-410C-BAF7-CFA34B032D83}" type="pres">
      <dgm:prSet presAssocID="{6ACCF5C8-23DA-4B68-AA9B-7A9D520CB2E1}" presName="parentLin" presStyleCnt="0"/>
      <dgm:spPr/>
    </dgm:pt>
    <dgm:pt modelId="{FEB9AA24-D40B-498B-93C7-F180CA1AEA3C}" type="pres">
      <dgm:prSet presAssocID="{6ACCF5C8-23DA-4B68-AA9B-7A9D520CB2E1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58C8B968-3130-493F-9F76-B40E3E69BFF4}" type="pres">
      <dgm:prSet presAssocID="{6ACCF5C8-23DA-4B68-AA9B-7A9D520CB2E1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22EBDE-146A-49E6-A94A-5ADAEF206272}" type="pres">
      <dgm:prSet presAssocID="{6ACCF5C8-23DA-4B68-AA9B-7A9D520CB2E1}" presName="negativeSpace" presStyleCnt="0"/>
      <dgm:spPr/>
    </dgm:pt>
    <dgm:pt modelId="{488060CC-CA2B-4DE4-8D60-1D95F0D97CCC}" type="pres">
      <dgm:prSet presAssocID="{6ACCF5C8-23DA-4B68-AA9B-7A9D520CB2E1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90ACA9FB-66DC-402E-A367-D86EAF40248A}" type="presOf" srcId="{25D03DEC-F0E9-44DF-BF6C-1F925B44A53D}" destId="{9445C73F-0B33-4465-BE0F-13CB122CFF4A}" srcOrd="0" destOrd="0" presId="urn:microsoft.com/office/officeart/2005/8/layout/list1"/>
    <dgm:cxn modelId="{77C69E22-A335-4A3B-8BBF-EB35C71DA280}" type="presOf" srcId="{6ACCF5C8-23DA-4B68-AA9B-7A9D520CB2E1}" destId="{FEB9AA24-D40B-498B-93C7-F180CA1AEA3C}" srcOrd="0" destOrd="0" presId="urn:microsoft.com/office/officeart/2005/8/layout/list1"/>
    <dgm:cxn modelId="{B28AFEE3-1C93-490A-B652-933FA28E7105}" type="presOf" srcId="{25D03DEC-F0E9-44DF-BF6C-1F925B44A53D}" destId="{BCBC0CB3-0143-4C24-AA74-41123D33B065}" srcOrd="1" destOrd="0" presId="urn:microsoft.com/office/officeart/2005/8/layout/list1"/>
    <dgm:cxn modelId="{D769CAC2-F289-4330-A53F-5F6E17679B2D}" type="presOf" srcId="{5683B811-6F8B-471E-BC73-71053AB2B32C}" destId="{0C5A5446-73DB-454B-8C62-D28A6DA000FE}" srcOrd="1" destOrd="0" presId="urn:microsoft.com/office/officeart/2005/8/layout/list1"/>
    <dgm:cxn modelId="{116569A2-149E-43BB-8F91-6995BF4EBC79}" type="presOf" srcId="{0DF9E0D8-B864-4977-8E24-34246F168095}" destId="{B0DCD9DD-6E27-4C64-BD28-69503CD55649}" srcOrd="0" destOrd="0" presId="urn:microsoft.com/office/officeart/2005/8/layout/list1"/>
    <dgm:cxn modelId="{A4863FEF-0F6E-4BFB-8DD1-E4A1FD773FCD}" srcId="{2E87DB25-F8EE-4D86-8AE2-6D88D03B7B82}" destId="{25D03DEC-F0E9-44DF-BF6C-1F925B44A53D}" srcOrd="4" destOrd="0" parTransId="{BCD9B181-562B-45C4-9C39-7B6499113BDD}" sibTransId="{E62B2560-9130-4205-A65B-44CF93C1E0E7}"/>
    <dgm:cxn modelId="{7FE1D8F8-3DFD-49C7-A0F4-761A9027D5F3}" type="presOf" srcId="{5683B811-6F8B-471E-BC73-71053AB2B32C}" destId="{9FF46FF6-F37E-484B-830A-C4E848EFC287}" srcOrd="0" destOrd="0" presId="urn:microsoft.com/office/officeart/2005/8/layout/list1"/>
    <dgm:cxn modelId="{C02A3D33-9432-482E-A997-DC0D92A7CC4A}" srcId="{2E87DB25-F8EE-4D86-8AE2-6D88D03B7B82}" destId="{0DF9E0D8-B864-4977-8E24-34246F168095}" srcOrd="2" destOrd="0" parTransId="{8C9369BB-99C6-41AC-AE46-23CAC99183D9}" sibTransId="{2C131EB1-47BD-45CB-BAD2-53B146063440}"/>
    <dgm:cxn modelId="{08A6BF4B-CA01-495E-9062-9C6C2A763350}" type="presOf" srcId="{2E87DB25-F8EE-4D86-8AE2-6D88D03B7B82}" destId="{1E034C44-2535-4C58-BB64-3386B333CE42}" srcOrd="0" destOrd="0" presId="urn:microsoft.com/office/officeart/2005/8/layout/list1"/>
    <dgm:cxn modelId="{1FD238B7-60BA-4777-8946-0E1C0AECB319}" srcId="{2E87DB25-F8EE-4D86-8AE2-6D88D03B7B82}" destId="{5683B811-6F8B-471E-BC73-71053AB2B32C}" srcOrd="3" destOrd="0" parTransId="{12F34B69-49F9-48CA-9D24-DA6A28AC7691}" sibTransId="{B24B24FC-837C-4F02-9E20-6788655CB676}"/>
    <dgm:cxn modelId="{C56384D1-E994-4D14-8BA5-6B777E461353}" type="presOf" srcId="{80240951-7EEE-4098-80AF-57A49E759F36}" destId="{D5F8A57C-D376-4A3A-A7F3-2CA860CE05F7}" srcOrd="1" destOrd="0" presId="urn:microsoft.com/office/officeart/2005/8/layout/list1"/>
    <dgm:cxn modelId="{F7A174EC-9A3C-46EC-BA45-740EB57CDF77}" type="presOf" srcId="{6E4593A0-0F2B-46FB-B26D-3196C760171C}" destId="{954D3BB8-9F5F-4C09-957A-2D9F70A097DF}" srcOrd="1" destOrd="0" presId="urn:microsoft.com/office/officeart/2005/8/layout/list1"/>
    <dgm:cxn modelId="{9571AA17-1A99-4BDE-AF4B-989A0BDA2AA5}" type="presOf" srcId="{0DF9E0D8-B864-4977-8E24-34246F168095}" destId="{6E23DED4-522F-450C-A7E5-0AC3FD258B29}" srcOrd="1" destOrd="0" presId="urn:microsoft.com/office/officeart/2005/8/layout/list1"/>
    <dgm:cxn modelId="{81B502BC-D13C-4096-8D7D-F4406A05F881}" type="presOf" srcId="{6ACCF5C8-23DA-4B68-AA9B-7A9D520CB2E1}" destId="{58C8B968-3130-493F-9F76-B40E3E69BFF4}" srcOrd="1" destOrd="0" presId="urn:microsoft.com/office/officeart/2005/8/layout/list1"/>
    <dgm:cxn modelId="{4D7AD9C0-8D15-4301-829E-AACC73D46ACB}" type="presOf" srcId="{6E4593A0-0F2B-46FB-B26D-3196C760171C}" destId="{E615681A-0A9B-4D7A-B55B-69EB1D327F98}" srcOrd="0" destOrd="0" presId="urn:microsoft.com/office/officeart/2005/8/layout/list1"/>
    <dgm:cxn modelId="{B53D7BB0-53E3-4FCB-A1F3-5B364F18D67B}" srcId="{2E87DB25-F8EE-4D86-8AE2-6D88D03B7B82}" destId="{6ACCF5C8-23DA-4B68-AA9B-7A9D520CB2E1}" srcOrd="5" destOrd="0" parTransId="{B4C2B023-1336-4B09-BB2F-400B2BA51CAB}" sibTransId="{7046A770-87F1-4E56-8000-F21E86B14C78}"/>
    <dgm:cxn modelId="{0F2C5B6C-D581-4126-85AD-79E8DC22D9DE}" srcId="{2E87DB25-F8EE-4D86-8AE2-6D88D03B7B82}" destId="{80240951-7EEE-4098-80AF-57A49E759F36}" srcOrd="1" destOrd="0" parTransId="{FE35010F-1E53-491C-9A43-868B255E1877}" sibTransId="{C72F69F6-75FA-4F03-979F-6DB2811D910D}"/>
    <dgm:cxn modelId="{77C6A839-2E64-462C-8354-33316AA6BDB2}" type="presOf" srcId="{80240951-7EEE-4098-80AF-57A49E759F36}" destId="{F4C7FC0D-9BDF-40EF-BFEA-3E6899C07FD3}" srcOrd="0" destOrd="0" presId="urn:microsoft.com/office/officeart/2005/8/layout/list1"/>
    <dgm:cxn modelId="{8D0E0CC3-5A6B-4EE3-A35E-EC80E1004A20}" srcId="{2E87DB25-F8EE-4D86-8AE2-6D88D03B7B82}" destId="{6E4593A0-0F2B-46FB-B26D-3196C760171C}" srcOrd="0" destOrd="0" parTransId="{CB75BF76-DED8-48CC-B9F8-1896235A6E71}" sibTransId="{B204E277-E3E4-4FDA-992D-15351F96D046}"/>
    <dgm:cxn modelId="{C361A132-1486-4EE6-9C59-A945A037A87A}" type="presParOf" srcId="{1E034C44-2535-4C58-BB64-3386B333CE42}" destId="{BF08D3B3-6B6F-4A77-8DD4-E83DD74A1503}" srcOrd="0" destOrd="0" presId="urn:microsoft.com/office/officeart/2005/8/layout/list1"/>
    <dgm:cxn modelId="{7D8D5F42-D50D-4F14-8A9C-8A53C48200A5}" type="presParOf" srcId="{BF08D3B3-6B6F-4A77-8DD4-E83DD74A1503}" destId="{E615681A-0A9B-4D7A-B55B-69EB1D327F98}" srcOrd="0" destOrd="0" presId="urn:microsoft.com/office/officeart/2005/8/layout/list1"/>
    <dgm:cxn modelId="{82019F63-B0C1-4A9F-9DF7-51C562C71580}" type="presParOf" srcId="{BF08D3B3-6B6F-4A77-8DD4-E83DD74A1503}" destId="{954D3BB8-9F5F-4C09-957A-2D9F70A097DF}" srcOrd="1" destOrd="0" presId="urn:microsoft.com/office/officeart/2005/8/layout/list1"/>
    <dgm:cxn modelId="{E0062555-4343-469F-9267-2AF2CA9D13D4}" type="presParOf" srcId="{1E034C44-2535-4C58-BB64-3386B333CE42}" destId="{5D9901B7-447C-483E-A710-BEE7DFD7ED58}" srcOrd="1" destOrd="0" presId="urn:microsoft.com/office/officeart/2005/8/layout/list1"/>
    <dgm:cxn modelId="{5880C93F-F76D-4E32-A6DC-7C75B6F2CB0A}" type="presParOf" srcId="{1E034C44-2535-4C58-BB64-3386B333CE42}" destId="{E23B586A-0923-4218-8A68-4284955ED9BC}" srcOrd="2" destOrd="0" presId="urn:microsoft.com/office/officeart/2005/8/layout/list1"/>
    <dgm:cxn modelId="{DCE86914-3070-4752-B548-A6667627BEB1}" type="presParOf" srcId="{1E034C44-2535-4C58-BB64-3386B333CE42}" destId="{7D8E8F5E-2239-402D-BDD7-FF274270A2FB}" srcOrd="3" destOrd="0" presId="urn:microsoft.com/office/officeart/2005/8/layout/list1"/>
    <dgm:cxn modelId="{E0DF20C2-A102-4913-84E7-14BEDEB54B98}" type="presParOf" srcId="{1E034C44-2535-4C58-BB64-3386B333CE42}" destId="{B7787C90-EF9C-46DA-87E7-2AC8D0E7CED0}" srcOrd="4" destOrd="0" presId="urn:microsoft.com/office/officeart/2005/8/layout/list1"/>
    <dgm:cxn modelId="{01D2C0E8-538C-4977-9826-91068CC95000}" type="presParOf" srcId="{B7787C90-EF9C-46DA-87E7-2AC8D0E7CED0}" destId="{F4C7FC0D-9BDF-40EF-BFEA-3E6899C07FD3}" srcOrd="0" destOrd="0" presId="urn:microsoft.com/office/officeart/2005/8/layout/list1"/>
    <dgm:cxn modelId="{E3C55C41-FD45-4C22-9626-24B112F0C71D}" type="presParOf" srcId="{B7787C90-EF9C-46DA-87E7-2AC8D0E7CED0}" destId="{D5F8A57C-D376-4A3A-A7F3-2CA860CE05F7}" srcOrd="1" destOrd="0" presId="urn:microsoft.com/office/officeart/2005/8/layout/list1"/>
    <dgm:cxn modelId="{4804B52B-72D4-40A0-8541-313E4B7134F5}" type="presParOf" srcId="{1E034C44-2535-4C58-BB64-3386B333CE42}" destId="{81116FC7-0583-4272-BA8F-E3872175BD6F}" srcOrd="5" destOrd="0" presId="urn:microsoft.com/office/officeart/2005/8/layout/list1"/>
    <dgm:cxn modelId="{82108803-9ECF-436B-BD82-44FDCE495B29}" type="presParOf" srcId="{1E034C44-2535-4C58-BB64-3386B333CE42}" destId="{75D2954D-6722-4959-BD02-3AD3B2F102C3}" srcOrd="6" destOrd="0" presId="urn:microsoft.com/office/officeart/2005/8/layout/list1"/>
    <dgm:cxn modelId="{78E32918-CB49-4F71-ACD5-43F292B05577}" type="presParOf" srcId="{1E034C44-2535-4C58-BB64-3386B333CE42}" destId="{66C033C1-311F-41DB-B494-A236E752B8A1}" srcOrd="7" destOrd="0" presId="urn:microsoft.com/office/officeart/2005/8/layout/list1"/>
    <dgm:cxn modelId="{01455347-68AD-455C-8DA4-9C631D668774}" type="presParOf" srcId="{1E034C44-2535-4C58-BB64-3386B333CE42}" destId="{AD42C9D6-2EEE-4F40-B433-5B561E3BF98D}" srcOrd="8" destOrd="0" presId="urn:microsoft.com/office/officeart/2005/8/layout/list1"/>
    <dgm:cxn modelId="{C5199611-DAE3-4D4E-BFB5-434D4B2CD9BD}" type="presParOf" srcId="{AD42C9D6-2EEE-4F40-B433-5B561E3BF98D}" destId="{B0DCD9DD-6E27-4C64-BD28-69503CD55649}" srcOrd="0" destOrd="0" presId="urn:microsoft.com/office/officeart/2005/8/layout/list1"/>
    <dgm:cxn modelId="{EDC9B56E-D552-461C-845E-6D159AF43C08}" type="presParOf" srcId="{AD42C9D6-2EEE-4F40-B433-5B561E3BF98D}" destId="{6E23DED4-522F-450C-A7E5-0AC3FD258B29}" srcOrd="1" destOrd="0" presId="urn:microsoft.com/office/officeart/2005/8/layout/list1"/>
    <dgm:cxn modelId="{3E76E14C-D2FA-4711-807F-9AD486161FE7}" type="presParOf" srcId="{1E034C44-2535-4C58-BB64-3386B333CE42}" destId="{37960C11-4D99-4CE8-A0AC-391790B2B9FB}" srcOrd="9" destOrd="0" presId="urn:microsoft.com/office/officeart/2005/8/layout/list1"/>
    <dgm:cxn modelId="{DDE13C5D-90A4-4046-A9E0-C78ABD040A8D}" type="presParOf" srcId="{1E034C44-2535-4C58-BB64-3386B333CE42}" destId="{8555350B-8CB3-4BEB-9B01-2A5BDE62C0CA}" srcOrd="10" destOrd="0" presId="urn:microsoft.com/office/officeart/2005/8/layout/list1"/>
    <dgm:cxn modelId="{56930EAB-AE23-43F1-B2EA-7B77CD889B55}" type="presParOf" srcId="{1E034C44-2535-4C58-BB64-3386B333CE42}" destId="{4B54A58F-DCBB-41E7-87C4-D8CA58E4A231}" srcOrd="11" destOrd="0" presId="urn:microsoft.com/office/officeart/2005/8/layout/list1"/>
    <dgm:cxn modelId="{12953BA2-938C-441F-BAD7-3201136F89FE}" type="presParOf" srcId="{1E034C44-2535-4C58-BB64-3386B333CE42}" destId="{0BD4FE7F-1573-4177-8323-E566A1CCC35C}" srcOrd="12" destOrd="0" presId="urn:microsoft.com/office/officeart/2005/8/layout/list1"/>
    <dgm:cxn modelId="{D0F22E9B-0A8F-430D-9E48-E04E59E00471}" type="presParOf" srcId="{0BD4FE7F-1573-4177-8323-E566A1CCC35C}" destId="{9FF46FF6-F37E-484B-830A-C4E848EFC287}" srcOrd="0" destOrd="0" presId="urn:microsoft.com/office/officeart/2005/8/layout/list1"/>
    <dgm:cxn modelId="{C43FE8E7-CF38-42E4-841A-1BED16752227}" type="presParOf" srcId="{0BD4FE7F-1573-4177-8323-E566A1CCC35C}" destId="{0C5A5446-73DB-454B-8C62-D28A6DA000FE}" srcOrd="1" destOrd="0" presId="urn:microsoft.com/office/officeart/2005/8/layout/list1"/>
    <dgm:cxn modelId="{4AC7510C-1CF1-4FDD-8DED-57E86191FFC0}" type="presParOf" srcId="{1E034C44-2535-4C58-BB64-3386B333CE42}" destId="{D75D3B34-4F97-40A8-B1A0-925C61E3138A}" srcOrd="13" destOrd="0" presId="urn:microsoft.com/office/officeart/2005/8/layout/list1"/>
    <dgm:cxn modelId="{0E6C80FE-A7A6-436D-9FE4-07992380E873}" type="presParOf" srcId="{1E034C44-2535-4C58-BB64-3386B333CE42}" destId="{424DBB62-92B7-499E-8F2E-27E09ED34EFE}" srcOrd="14" destOrd="0" presId="urn:microsoft.com/office/officeart/2005/8/layout/list1"/>
    <dgm:cxn modelId="{87E86328-CE18-4E22-A7F7-90602FD283CE}" type="presParOf" srcId="{1E034C44-2535-4C58-BB64-3386B333CE42}" destId="{6B205A89-B201-4AB8-A142-79E2E39EEAA7}" srcOrd="15" destOrd="0" presId="urn:microsoft.com/office/officeart/2005/8/layout/list1"/>
    <dgm:cxn modelId="{374E871F-717D-4BFE-B547-E30EFD116B61}" type="presParOf" srcId="{1E034C44-2535-4C58-BB64-3386B333CE42}" destId="{F6978A67-6337-410F-A419-C5A7FA6491B7}" srcOrd="16" destOrd="0" presId="urn:microsoft.com/office/officeart/2005/8/layout/list1"/>
    <dgm:cxn modelId="{B137983B-83DE-46EF-AB50-C290B7B3869D}" type="presParOf" srcId="{F6978A67-6337-410F-A419-C5A7FA6491B7}" destId="{9445C73F-0B33-4465-BE0F-13CB122CFF4A}" srcOrd="0" destOrd="0" presId="urn:microsoft.com/office/officeart/2005/8/layout/list1"/>
    <dgm:cxn modelId="{0176602F-C0F1-48B9-BC4C-C4398D03776C}" type="presParOf" srcId="{F6978A67-6337-410F-A419-C5A7FA6491B7}" destId="{BCBC0CB3-0143-4C24-AA74-41123D33B065}" srcOrd="1" destOrd="0" presId="urn:microsoft.com/office/officeart/2005/8/layout/list1"/>
    <dgm:cxn modelId="{74B01253-6490-4DAC-B7B1-A1AAE0B2C584}" type="presParOf" srcId="{1E034C44-2535-4C58-BB64-3386B333CE42}" destId="{575B5355-23F1-4ACE-91A5-7AB50AFEB7F0}" srcOrd="17" destOrd="0" presId="urn:microsoft.com/office/officeart/2005/8/layout/list1"/>
    <dgm:cxn modelId="{21C3B61E-C6A6-450A-80A5-BA8E1ACF6742}" type="presParOf" srcId="{1E034C44-2535-4C58-BB64-3386B333CE42}" destId="{8EC09719-4C29-4437-9834-195B75132337}" srcOrd="18" destOrd="0" presId="urn:microsoft.com/office/officeart/2005/8/layout/list1"/>
    <dgm:cxn modelId="{4B3B856A-865B-4C61-8E51-AAF8A87023CA}" type="presParOf" srcId="{1E034C44-2535-4C58-BB64-3386B333CE42}" destId="{572F6172-46AF-4451-82B4-04D0C2AD8664}" srcOrd="19" destOrd="0" presId="urn:microsoft.com/office/officeart/2005/8/layout/list1"/>
    <dgm:cxn modelId="{A26C7B00-D4DF-4D7A-A0A4-E45C5A75BCBB}" type="presParOf" srcId="{1E034C44-2535-4C58-BB64-3386B333CE42}" destId="{7C3D3134-DE11-410C-BAF7-CFA34B032D83}" srcOrd="20" destOrd="0" presId="urn:microsoft.com/office/officeart/2005/8/layout/list1"/>
    <dgm:cxn modelId="{5B73FFA7-64F0-486C-810A-8CADEB5E3DAB}" type="presParOf" srcId="{7C3D3134-DE11-410C-BAF7-CFA34B032D83}" destId="{FEB9AA24-D40B-498B-93C7-F180CA1AEA3C}" srcOrd="0" destOrd="0" presId="urn:microsoft.com/office/officeart/2005/8/layout/list1"/>
    <dgm:cxn modelId="{58D08DBC-0073-47F1-BE13-87268CE54797}" type="presParOf" srcId="{7C3D3134-DE11-410C-BAF7-CFA34B032D83}" destId="{58C8B968-3130-493F-9F76-B40E3E69BFF4}" srcOrd="1" destOrd="0" presId="urn:microsoft.com/office/officeart/2005/8/layout/list1"/>
    <dgm:cxn modelId="{C43BDB0E-60F6-4ED0-BA20-5375EC003C9D}" type="presParOf" srcId="{1E034C44-2535-4C58-BB64-3386B333CE42}" destId="{9C22EBDE-146A-49E6-A94A-5ADAEF206272}" srcOrd="21" destOrd="0" presId="urn:microsoft.com/office/officeart/2005/8/layout/list1"/>
    <dgm:cxn modelId="{BAB59996-0101-48FE-890C-53A2C838596A}" type="presParOf" srcId="{1E034C44-2535-4C58-BB64-3386B333CE42}" destId="{488060CC-CA2B-4DE4-8D60-1D95F0D97CCC}" srcOrd="22" destOrd="0" presId="urn:microsoft.com/office/officeart/2005/8/layout/list1"/>
  </dgm:cxnLst>
  <dgm:bg/>
  <dgm:whole/>
  <dgm:extLst>
    <a:ext uri="http://schemas.microsoft.com/office/drawing/2008/diagram"/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7D652B-8353-4DDC-B2A9-DB8F107DB29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2DAB8C-79B9-4FEC-8CB4-37BA160CFB3E}">
      <dgm:prSet phldrT="[Текст]"/>
      <dgm:spPr/>
      <dgm:t>
        <a:bodyPr/>
        <a:lstStyle/>
        <a:p>
          <a:r>
            <a:rPr lang="ru-RU" dirty="0" smtClean="0"/>
            <a:t>Обязательную часть</a:t>
          </a:r>
          <a:endParaRPr lang="ru-RU" dirty="0"/>
        </a:p>
      </dgm:t>
    </dgm:pt>
    <dgm:pt modelId="{57470296-F340-427E-90AA-9D4DD0A4DDDC}" type="parTrans" cxnId="{89AA95CC-F0CA-4371-8D28-6F3022B325FF}">
      <dgm:prSet/>
      <dgm:spPr/>
      <dgm:t>
        <a:bodyPr/>
        <a:lstStyle/>
        <a:p>
          <a:endParaRPr lang="ru-RU"/>
        </a:p>
      </dgm:t>
    </dgm:pt>
    <dgm:pt modelId="{12C3AB88-4820-4B51-B8E3-1869F3AF189D}" type="sibTrans" cxnId="{89AA95CC-F0CA-4371-8D28-6F3022B325FF}">
      <dgm:prSet/>
      <dgm:spPr/>
      <dgm:t>
        <a:bodyPr/>
        <a:lstStyle/>
        <a:p>
          <a:endParaRPr lang="ru-RU"/>
        </a:p>
      </dgm:t>
    </dgm:pt>
    <dgm:pt modelId="{8D5F30F7-3AED-4ABF-932D-1983B74CB942}">
      <dgm:prSet phldrT="[Текст]"/>
      <dgm:spPr/>
      <dgm:t>
        <a:bodyPr/>
        <a:lstStyle/>
        <a:p>
          <a:r>
            <a:rPr lang="ru-RU" dirty="0" smtClean="0"/>
            <a:t>Не менее 60 % от ее общего объема</a:t>
          </a:r>
          <a:endParaRPr lang="ru-RU" dirty="0"/>
        </a:p>
      </dgm:t>
    </dgm:pt>
    <dgm:pt modelId="{00CFBC31-1502-4337-8074-6C996C9CD9CD}" type="parTrans" cxnId="{E4F353CD-7B28-44DD-BCFF-52F85E415A47}">
      <dgm:prSet/>
      <dgm:spPr/>
      <dgm:t>
        <a:bodyPr/>
        <a:lstStyle/>
        <a:p>
          <a:endParaRPr lang="ru-RU"/>
        </a:p>
      </dgm:t>
    </dgm:pt>
    <dgm:pt modelId="{C3104E5E-2B95-4D8F-A194-1E2D2F7A4791}" type="sibTrans" cxnId="{E4F353CD-7B28-44DD-BCFF-52F85E415A47}">
      <dgm:prSet/>
      <dgm:spPr/>
      <dgm:t>
        <a:bodyPr/>
        <a:lstStyle/>
        <a:p>
          <a:endParaRPr lang="ru-RU"/>
        </a:p>
      </dgm:t>
    </dgm:pt>
    <dgm:pt modelId="{32206396-BDFC-453F-A240-C8DA8B1DAD33}">
      <dgm:prSet phldrT="[Текст]"/>
      <dgm:spPr/>
      <dgm:t>
        <a:bodyPr/>
        <a:lstStyle/>
        <a:p>
          <a:r>
            <a:rPr lang="ru-RU" dirty="0" smtClean="0"/>
            <a:t>Часть формируемая участниками образовательных отношений</a:t>
          </a:r>
          <a:endParaRPr lang="ru-RU" dirty="0"/>
        </a:p>
      </dgm:t>
    </dgm:pt>
    <dgm:pt modelId="{CDAB3859-AF1D-4C67-8A33-C40CB6E2BA16}" type="parTrans" cxnId="{32F07430-33D7-4A95-9031-8E654F25ACB3}">
      <dgm:prSet/>
      <dgm:spPr/>
      <dgm:t>
        <a:bodyPr/>
        <a:lstStyle/>
        <a:p>
          <a:endParaRPr lang="ru-RU"/>
        </a:p>
      </dgm:t>
    </dgm:pt>
    <dgm:pt modelId="{D6A68035-EEEC-4B4B-8C7E-1917F76C4D0E}" type="sibTrans" cxnId="{32F07430-33D7-4A95-9031-8E654F25ACB3}">
      <dgm:prSet/>
      <dgm:spPr/>
      <dgm:t>
        <a:bodyPr/>
        <a:lstStyle/>
        <a:p>
          <a:endParaRPr lang="ru-RU"/>
        </a:p>
      </dgm:t>
    </dgm:pt>
    <dgm:pt modelId="{76027994-02DF-40D1-8776-438673D261E1}">
      <dgm:prSet phldrT="[Текст]"/>
      <dgm:spPr/>
      <dgm:t>
        <a:bodyPr/>
        <a:lstStyle/>
        <a:p>
          <a:r>
            <a:rPr lang="ru-RU" dirty="0" smtClean="0"/>
            <a:t>Не более 40%</a:t>
          </a:r>
          <a:endParaRPr lang="ru-RU" dirty="0"/>
        </a:p>
      </dgm:t>
    </dgm:pt>
    <dgm:pt modelId="{4552DD8D-13B9-4250-80FA-1A474B98E764}" type="parTrans" cxnId="{84FFA83D-48A9-4DCF-BBD0-0A78BD86B2A8}">
      <dgm:prSet/>
      <dgm:spPr/>
      <dgm:t>
        <a:bodyPr/>
        <a:lstStyle/>
        <a:p>
          <a:endParaRPr lang="ru-RU"/>
        </a:p>
      </dgm:t>
    </dgm:pt>
    <dgm:pt modelId="{E46F431B-A6DC-4435-AE75-993C55920B1D}" type="sibTrans" cxnId="{84FFA83D-48A9-4DCF-BBD0-0A78BD86B2A8}">
      <dgm:prSet/>
      <dgm:spPr/>
      <dgm:t>
        <a:bodyPr/>
        <a:lstStyle/>
        <a:p>
          <a:endParaRPr lang="ru-RU"/>
        </a:p>
      </dgm:t>
    </dgm:pt>
    <dgm:pt modelId="{936101DA-B348-402B-8B92-ACA99E212AE8}" type="pres">
      <dgm:prSet presAssocID="{E27D652B-8353-4DDC-B2A9-DB8F107DB29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0BE8B4-EAC3-44E0-9D16-D25DDEB423BB}" type="pres">
      <dgm:prSet presAssocID="{ED2DAB8C-79B9-4FEC-8CB4-37BA160CFB3E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3EF978-8FC4-42E0-B879-9EB84B598289}" type="pres">
      <dgm:prSet presAssocID="{ED2DAB8C-79B9-4FEC-8CB4-37BA160CFB3E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A53CAB-9DBB-4156-A017-5C9CF303DF8F}" type="pres">
      <dgm:prSet presAssocID="{32206396-BDFC-453F-A240-C8DA8B1DAD3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4F51EA-8449-4F09-B80A-22F9E01E1D0B}" type="pres">
      <dgm:prSet presAssocID="{32206396-BDFC-453F-A240-C8DA8B1DAD33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879A0AF-F078-4C9F-83AC-779A48684BBC}" type="presOf" srcId="{76027994-02DF-40D1-8776-438673D261E1}" destId="{DA4F51EA-8449-4F09-B80A-22F9E01E1D0B}" srcOrd="0" destOrd="0" presId="urn:microsoft.com/office/officeart/2005/8/layout/vList2"/>
    <dgm:cxn modelId="{1DE6FB34-B510-4C79-BF3B-320E9E1467E2}" type="presOf" srcId="{8D5F30F7-3AED-4ABF-932D-1983B74CB942}" destId="{3C3EF978-8FC4-42E0-B879-9EB84B598289}" srcOrd="0" destOrd="0" presId="urn:microsoft.com/office/officeart/2005/8/layout/vList2"/>
    <dgm:cxn modelId="{31790C28-63DC-45C5-80AC-C9F75869A47B}" type="presOf" srcId="{ED2DAB8C-79B9-4FEC-8CB4-37BA160CFB3E}" destId="{880BE8B4-EAC3-44E0-9D16-D25DDEB423BB}" srcOrd="0" destOrd="0" presId="urn:microsoft.com/office/officeart/2005/8/layout/vList2"/>
    <dgm:cxn modelId="{C0C35A6D-D3C9-48C3-A758-07C153ECCE63}" type="presOf" srcId="{32206396-BDFC-453F-A240-C8DA8B1DAD33}" destId="{54A53CAB-9DBB-4156-A017-5C9CF303DF8F}" srcOrd="0" destOrd="0" presId="urn:microsoft.com/office/officeart/2005/8/layout/vList2"/>
    <dgm:cxn modelId="{84FFA83D-48A9-4DCF-BBD0-0A78BD86B2A8}" srcId="{32206396-BDFC-453F-A240-C8DA8B1DAD33}" destId="{76027994-02DF-40D1-8776-438673D261E1}" srcOrd="0" destOrd="0" parTransId="{4552DD8D-13B9-4250-80FA-1A474B98E764}" sibTransId="{E46F431B-A6DC-4435-AE75-993C55920B1D}"/>
    <dgm:cxn modelId="{E4F353CD-7B28-44DD-BCFF-52F85E415A47}" srcId="{ED2DAB8C-79B9-4FEC-8CB4-37BA160CFB3E}" destId="{8D5F30F7-3AED-4ABF-932D-1983B74CB942}" srcOrd="0" destOrd="0" parTransId="{00CFBC31-1502-4337-8074-6C996C9CD9CD}" sibTransId="{C3104E5E-2B95-4D8F-A194-1E2D2F7A4791}"/>
    <dgm:cxn modelId="{89AA95CC-F0CA-4371-8D28-6F3022B325FF}" srcId="{E27D652B-8353-4DDC-B2A9-DB8F107DB290}" destId="{ED2DAB8C-79B9-4FEC-8CB4-37BA160CFB3E}" srcOrd="0" destOrd="0" parTransId="{57470296-F340-427E-90AA-9D4DD0A4DDDC}" sibTransId="{12C3AB88-4820-4B51-B8E3-1869F3AF189D}"/>
    <dgm:cxn modelId="{32F07430-33D7-4A95-9031-8E654F25ACB3}" srcId="{E27D652B-8353-4DDC-B2A9-DB8F107DB290}" destId="{32206396-BDFC-453F-A240-C8DA8B1DAD33}" srcOrd="1" destOrd="0" parTransId="{CDAB3859-AF1D-4C67-8A33-C40CB6E2BA16}" sibTransId="{D6A68035-EEEC-4B4B-8C7E-1917F76C4D0E}"/>
    <dgm:cxn modelId="{2E6CCC2E-D571-4339-87D5-A5A35DB75363}" type="presOf" srcId="{E27D652B-8353-4DDC-B2A9-DB8F107DB290}" destId="{936101DA-B348-402B-8B92-ACA99E212AE8}" srcOrd="0" destOrd="0" presId="urn:microsoft.com/office/officeart/2005/8/layout/vList2"/>
    <dgm:cxn modelId="{FA812F8E-7666-4D25-AB5F-66E461A379B3}" type="presParOf" srcId="{936101DA-B348-402B-8B92-ACA99E212AE8}" destId="{880BE8B4-EAC3-44E0-9D16-D25DDEB423BB}" srcOrd="0" destOrd="0" presId="urn:microsoft.com/office/officeart/2005/8/layout/vList2"/>
    <dgm:cxn modelId="{369117D9-6DF4-4329-8688-98D2AC718A06}" type="presParOf" srcId="{936101DA-B348-402B-8B92-ACA99E212AE8}" destId="{3C3EF978-8FC4-42E0-B879-9EB84B598289}" srcOrd="1" destOrd="0" presId="urn:microsoft.com/office/officeart/2005/8/layout/vList2"/>
    <dgm:cxn modelId="{5B968862-BA26-4491-AB68-340FB5F23931}" type="presParOf" srcId="{936101DA-B348-402B-8B92-ACA99E212AE8}" destId="{54A53CAB-9DBB-4156-A017-5C9CF303DF8F}" srcOrd="2" destOrd="0" presId="urn:microsoft.com/office/officeart/2005/8/layout/vList2"/>
    <dgm:cxn modelId="{60985BEB-735D-4D31-B221-7C6C5566C112}" type="presParOf" srcId="{936101DA-B348-402B-8B92-ACA99E212AE8}" destId="{DA4F51EA-8449-4F09-B80A-22F9E01E1D0B}" srcOrd="3" destOrd="0" presId="urn:microsoft.com/office/officeart/2005/8/layout/vList2"/>
  </dgm:cxnLst>
  <dgm:bg/>
  <dgm:whole/>
  <dgm:extLst>
    <a:ext uri="http://schemas.microsoft.com/office/drawing/2008/diagram"/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998ECF1-906A-4E00-9048-6B5204ED313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D29A22E-B522-4656-961D-5DE79E3A2AEF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CF2EF486-8E7C-4D56-803F-F9BD6B63E19D}" type="parTrans" cxnId="{7A9C21E6-1677-4EE9-B9AD-976BF22D469E}">
      <dgm:prSet/>
      <dgm:spPr/>
      <dgm:t>
        <a:bodyPr/>
        <a:lstStyle/>
        <a:p>
          <a:endParaRPr lang="ru-RU"/>
        </a:p>
      </dgm:t>
    </dgm:pt>
    <dgm:pt modelId="{12EA3C86-B2F4-421B-85B7-86EEDE8AF69B}" type="sibTrans" cxnId="{7A9C21E6-1677-4EE9-B9AD-976BF22D469E}">
      <dgm:prSet/>
      <dgm:spPr/>
      <dgm:t>
        <a:bodyPr/>
        <a:lstStyle/>
        <a:p>
          <a:endParaRPr lang="ru-RU"/>
        </a:p>
      </dgm:t>
    </dgm:pt>
    <dgm:pt modelId="{BBA485F1-FF3B-47D6-99A9-EEE6ABC907F7}">
      <dgm:prSet phldrT="[Текст]"/>
      <dgm:spPr/>
      <dgm:t>
        <a:bodyPr/>
        <a:lstStyle/>
        <a:p>
          <a:r>
            <a:rPr lang="ru-RU" dirty="0" smtClean="0"/>
            <a:t>ЦЕЛЕВОЙ;</a:t>
          </a:r>
          <a:endParaRPr lang="ru-RU" dirty="0"/>
        </a:p>
      </dgm:t>
    </dgm:pt>
    <dgm:pt modelId="{04F7E74E-CCCB-4722-9F64-9BE81518980B}" type="parTrans" cxnId="{113CE871-FAD0-4E4D-9D06-75EB32EE6BBF}">
      <dgm:prSet/>
      <dgm:spPr/>
      <dgm:t>
        <a:bodyPr/>
        <a:lstStyle/>
        <a:p>
          <a:endParaRPr lang="ru-RU"/>
        </a:p>
      </dgm:t>
    </dgm:pt>
    <dgm:pt modelId="{00BAAC1A-31F7-4111-BEB1-B4B09A2DD38E}" type="sibTrans" cxnId="{113CE871-FAD0-4E4D-9D06-75EB32EE6BBF}">
      <dgm:prSet/>
      <dgm:spPr/>
      <dgm:t>
        <a:bodyPr/>
        <a:lstStyle/>
        <a:p>
          <a:endParaRPr lang="ru-RU"/>
        </a:p>
      </dgm:t>
    </dgm:pt>
    <dgm:pt modelId="{C9257FCB-05F5-4397-AF27-03BE30DBEC3E}">
      <dgm:prSet phldrT="[Текст]" phldr="1"/>
      <dgm:spPr/>
      <dgm:t>
        <a:bodyPr/>
        <a:lstStyle/>
        <a:p>
          <a:endParaRPr lang="ru-RU" dirty="0"/>
        </a:p>
      </dgm:t>
    </dgm:pt>
    <dgm:pt modelId="{06D45C29-A3FD-4770-8B5E-32E8199675EB}" type="parTrans" cxnId="{49E08C58-8D37-4FCA-AB78-9141B7019624}">
      <dgm:prSet/>
      <dgm:spPr/>
      <dgm:t>
        <a:bodyPr/>
        <a:lstStyle/>
        <a:p>
          <a:endParaRPr lang="ru-RU"/>
        </a:p>
      </dgm:t>
    </dgm:pt>
    <dgm:pt modelId="{23992192-AC50-42AE-BF50-CBA91AC47296}" type="sibTrans" cxnId="{49E08C58-8D37-4FCA-AB78-9141B7019624}">
      <dgm:prSet/>
      <dgm:spPr/>
      <dgm:t>
        <a:bodyPr/>
        <a:lstStyle/>
        <a:p>
          <a:endParaRPr lang="ru-RU"/>
        </a:p>
      </dgm:t>
    </dgm:pt>
    <dgm:pt modelId="{2654359E-1E9F-494F-B706-398C4A838713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5ED2946F-1393-4127-8B58-3A8F5EC4B649}" type="parTrans" cxnId="{FF130EF8-5047-493F-BD1B-DEE47BDE2EC4}">
      <dgm:prSet/>
      <dgm:spPr/>
      <dgm:t>
        <a:bodyPr/>
        <a:lstStyle/>
        <a:p>
          <a:endParaRPr lang="ru-RU"/>
        </a:p>
      </dgm:t>
    </dgm:pt>
    <dgm:pt modelId="{6B4FE769-71DB-438B-A6A1-E2C568499B4F}" type="sibTrans" cxnId="{FF130EF8-5047-493F-BD1B-DEE47BDE2EC4}">
      <dgm:prSet/>
      <dgm:spPr/>
      <dgm:t>
        <a:bodyPr/>
        <a:lstStyle/>
        <a:p>
          <a:endParaRPr lang="ru-RU"/>
        </a:p>
      </dgm:t>
    </dgm:pt>
    <dgm:pt modelId="{7CA6CE83-7E6A-44FE-BE3D-80CC0FDEAF50}">
      <dgm:prSet phldrT="[Текст]"/>
      <dgm:spPr/>
      <dgm:t>
        <a:bodyPr/>
        <a:lstStyle/>
        <a:p>
          <a:r>
            <a:rPr lang="ru-RU" dirty="0" smtClean="0"/>
            <a:t>СОДЕРЖАТЕЛЬНЫЙ</a:t>
          </a:r>
          <a:endParaRPr lang="ru-RU" dirty="0"/>
        </a:p>
      </dgm:t>
    </dgm:pt>
    <dgm:pt modelId="{E49B1046-2612-4B8C-A10A-6F00626FDF6B}" type="parTrans" cxnId="{39120162-AE9D-4460-A2E6-528CBC3AC486}">
      <dgm:prSet/>
      <dgm:spPr/>
      <dgm:t>
        <a:bodyPr/>
        <a:lstStyle/>
        <a:p>
          <a:endParaRPr lang="ru-RU"/>
        </a:p>
      </dgm:t>
    </dgm:pt>
    <dgm:pt modelId="{588FC309-498F-4A95-B277-87A4727F5984}" type="sibTrans" cxnId="{39120162-AE9D-4460-A2E6-528CBC3AC486}">
      <dgm:prSet/>
      <dgm:spPr/>
      <dgm:t>
        <a:bodyPr/>
        <a:lstStyle/>
        <a:p>
          <a:endParaRPr lang="ru-RU"/>
        </a:p>
      </dgm:t>
    </dgm:pt>
    <dgm:pt modelId="{CF39D1CF-CF8F-4F1D-9B35-3B4AC0A4FE5E}">
      <dgm:prSet phldrT="[Текст]" phldr="1"/>
      <dgm:spPr/>
      <dgm:t>
        <a:bodyPr/>
        <a:lstStyle/>
        <a:p>
          <a:endParaRPr lang="ru-RU"/>
        </a:p>
      </dgm:t>
    </dgm:pt>
    <dgm:pt modelId="{893B212D-905F-43C7-B2ED-E0FA020CA3DA}" type="parTrans" cxnId="{31E708B6-D896-4045-8A5D-2CCA5E23DEC2}">
      <dgm:prSet/>
      <dgm:spPr/>
      <dgm:t>
        <a:bodyPr/>
        <a:lstStyle/>
        <a:p>
          <a:endParaRPr lang="ru-RU"/>
        </a:p>
      </dgm:t>
    </dgm:pt>
    <dgm:pt modelId="{8E19729B-C7AA-47BE-82F5-AE395AA62FB5}" type="sibTrans" cxnId="{31E708B6-D896-4045-8A5D-2CCA5E23DEC2}">
      <dgm:prSet/>
      <dgm:spPr/>
      <dgm:t>
        <a:bodyPr/>
        <a:lstStyle/>
        <a:p>
          <a:endParaRPr lang="ru-RU"/>
        </a:p>
      </dgm:t>
    </dgm:pt>
    <dgm:pt modelId="{5F239A54-0FB5-463D-9FC3-1640718BF827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33F9909E-9160-4D20-BB10-B4021534E918}" type="parTrans" cxnId="{E6C7B339-CF1A-4A19-A98C-0C7928852785}">
      <dgm:prSet/>
      <dgm:spPr/>
      <dgm:t>
        <a:bodyPr/>
        <a:lstStyle/>
        <a:p>
          <a:endParaRPr lang="ru-RU"/>
        </a:p>
      </dgm:t>
    </dgm:pt>
    <dgm:pt modelId="{96637D0D-2E66-4683-A4CD-C988652AD137}" type="sibTrans" cxnId="{E6C7B339-CF1A-4A19-A98C-0C7928852785}">
      <dgm:prSet/>
      <dgm:spPr/>
      <dgm:t>
        <a:bodyPr/>
        <a:lstStyle/>
        <a:p>
          <a:endParaRPr lang="ru-RU"/>
        </a:p>
      </dgm:t>
    </dgm:pt>
    <dgm:pt modelId="{54522B7D-2759-4366-8635-58B6AB7B2192}">
      <dgm:prSet phldrT="[Текст]"/>
      <dgm:spPr/>
      <dgm:t>
        <a:bodyPr/>
        <a:lstStyle/>
        <a:p>
          <a:r>
            <a:rPr lang="ru-RU" dirty="0" smtClean="0"/>
            <a:t>ОРГАНИЗАЦИОННЫЙ</a:t>
          </a:r>
          <a:endParaRPr lang="ru-RU" dirty="0"/>
        </a:p>
      </dgm:t>
    </dgm:pt>
    <dgm:pt modelId="{D13945B8-E583-4B69-B9B6-F3DF91906A40}" type="parTrans" cxnId="{1B5D3245-3685-49A0-A20A-A784B8D6260A}">
      <dgm:prSet/>
      <dgm:spPr/>
      <dgm:t>
        <a:bodyPr/>
        <a:lstStyle/>
        <a:p>
          <a:endParaRPr lang="ru-RU"/>
        </a:p>
      </dgm:t>
    </dgm:pt>
    <dgm:pt modelId="{6FDF6465-37D2-42E3-A9E8-5CA3CFFFFFAE}" type="sibTrans" cxnId="{1B5D3245-3685-49A0-A20A-A784B8D6260A}">
      <dgm:prSet/>
      <dgm:spPr/>
      <dgm:t>
        <a:bodyPr/>
        <a:lstStyle/>
        <a:p>
          <a:endParaRPr lang="ru-RU"/>
        </a:p>
      </dgm:t>
    </dgm:pt>
    <dgm:pt modelId="{E3AA3998-94CF-4379-B475-28F3864A5BD9}">
      <dgm:prSet phldrT="[Текст]" phldr="1"/>
      <dgm:spPr/>
      <dgm:t>
        <a:bodyPr/>
        <a:lstStyle/>
        <a:p>
          <a:endParaRPr lang="ru-RU"/>
        </a:p>
      </dgm:t>
    </dgm:pt>
    <dgm:pt modelId="{017BB632-012C-4129-81B6-A7EDE3997860}" type="parTrans" cxnId="{4F81CEC2-42BF-4CE3-BA4D-F63CEE1F4915}">
      <dgm:prSet/>
      <dgm:spPr/>
      <dgm:t>
        <a:bodyPr/>
        <a:lstStyle/>
        <a:p>
          <a:endParaRPr lang="ru-RU"/>
        </a:p>
      </dgm:t>
    </dgm:pt>
    <dgm:pt modelId="{30864945-B5A5-4C90-9987-9C25B674488E}" type="sibTrans" cxnId="{4F81CEC2-42BF-4CE3-BA4D-F63CEE1F4915}">
      <dgm:prSet/>
      <dgm:spPr/>
      <dgm:t>
        <a:bodyPr/>
        <a:lstStyle/>
        <a:p>
          <a:endParaRPr lang="ru-RU"/>
        </a:p>
      </dgm:t>
    </dgm:pt>
    <dgm:pt modelId="{359B719B-FBC4-4B74-8FEC-28723BB50DD1}" type="pres">
      <dgm:prSet presAssocID="{5998ECF1-906A-4E00-9048-6B5204ED313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748C4DD-DCA5-4AA5-B136-46DB3134462D}" type="pres">
      <dgm:prSet presAssocID="{0D29A22E-B522-4656-961D-5DE79E3A2AEF}" presName="composite" presStyleCnt="0"/>
      <dgm:spPr/>
    </dgm:pt>
    <dgm:pt modelId="{611F310E-5116-45FD-B7E0-6ADCCCA4DA93}" type="pres">
      <dgm:prSet presAssocID="{0D29A22E-B522-4656-961D-5DE79E3A2AEF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4EA7A0-9B76-4192-8B76-4113CFC1E208}" type="pres">
      <dgm:prSet presAssocID="{0D29A22E-B522-4656-961D-5DE79E3A2AEF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13AE14-24B7-4821-A6C5-D9482B1240AA}" type="pres">
      <dgm:prSet presAssocID="{12EA3C86-B2F4-421B-85B7-86EEDE8AF69B}" presName="sp" presStyleCnt="0"/>
      <dgm:spPr/>
    </dgm:pt>
    <dgm:pt modelId="{18AFA462-4A0B-4DF2-BA92-78AC1E0ABB83}" type="pres">
      <dgm:prSet presAssocID="{2654359E-1E9F-494F-B706-398C4A838713}" presName="composite" presStyleCnt="0"/>
      <dgm:spPr/>
    </dgm:pt>
    <dgm:pt modelId="{A1C65DE9-0F2E-4D73-A8FC-E9C19FF3B26F}" type="pres">
      <dgm:prSet presAssocID="{2654359E-1E9F-494F-B706-398C4A83871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406515-8147-45AC-8285-0EEF1CAA7A9D}" type="pres">
      <dgm:prSet presAssocID="{2654359E-1E9F-494F-B706-398C4A83871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7A3D81-BD9A-4C14-98D1-8282C74B6CCE}" type="pres">
      <dgm:prSet presAssocID="{6B4FE769-71DB-438B-A6A1-E2C568499B4F}" presName="sp" presStyleCnt="0"/>
      <dgm:spPr/>
    </dgm:pt>
    <dgm:pt modelId="{2A0C7712-E9B7-4AB0-95B9-42743B2406BD}" type="pres">
      <dgm:prSet presAssocID="{5F239A54-0FB5-463D-9FC3-1640718BF827}" presName="composite" presStyleCnt="0"/>
      <dgm:spPr/>
    </dgm:pt>
    <dgm:pt modelId="{E7A67631-E68B-4BC0-A93F-6B64B8359F4D}" type="pres">
      <dgm:prSet presAssocID="{5F239A54-0FB5-463D-9FC3-1640718BF82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4E9B45-78D6-4AB5-BC90-2E777865A4BB}" type="pres">
      <dgm:prSet presAssocID="{5F239A54-0FB5-463D-9FC3-1640718BF827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C1C579-CCF0-42BF-BC4D-EBACD567954F}" type="presOf" srcId="{BBA485F1-FF3B-47D6-99A9-EEE6ABC907F7}" destId="{4D4EA7A0-9B76-4192-8B76-4113CFC1E208}" srcOrd="0" destOrd="0" presId="urn:microsoft.com/office/officeart/2005/8/layout/chevron2"/>
    <dgm:cxn modelId="{BA2DD0A3-DB1E-4B64-87C2-7F3D4103B474}" type="presOf" srcId="{E3AA3998-94CF-4379-B475-28F3864A5BD9}" destId="{8D4E9B45-78D6-4AB5-BC90-2E777865A4BB}" srcOrd="0" destOrd="1" presId="urn:microsoft.com/office/officeart/2005/8/layout/chevron2"/>
    <dgm:cxn modelId="{3996555D-42F2-4E23-922D-509FF5AD9D3A}" type="presOf" srcId="{54522B7D-2759-4366-8635-58B6AB7B2192}" destId="{8D4E9B45-78D6-4AB5-BC90-2E777865A4BB}" srcOrd="0" destOrd="0" presId="urn:microsoft.com/office/officeart/2005/8/layout/chevron2"/>
    <dgm:cxn modelId="{49E08C58-8D37-4FCA-AB78-9141B7019624}" srcId="{0D29A22E-B522-4656-961D-5DE79E3A2AEF}" destId="{C9257FCB-05F5-4397-AF27-03BE30DBEC3E}" srcOrd="1" destOrd="0" parTransId="{06D45C29-A3FD-4770-8B5E-32E8199675EB}" sibTransId="{23992192-AC50-42AE-BF50-CBA91AC47296}"/>
    <dgm:cxn modelId="{5A67739A-1C3F-4111-BE44-026714751402}" type="presOf" srcId="{5998ECF1-906A-4E00-9048-6B5204ED3138}" destId="{359B719B-FBC4-4B74-8FEC-28723BB50DD1}" srcOrd="0" destOrd="0" presId="urn:microsoft.com/office/officeart/2005/8/layout/chevron2"/>
    <dgm:cxn modelId="{EF65A588-C7E5-4CB9-A8BE-B0DE7832EDED}" type="presOf" srcId="{2654359E-1E9F-494F-B706-398C4A838713}" destId="{A1C65DE9-0F2E-4D73-A8FC-E9C19FF3B26F}" srcOrd="0" destOrd="0" presId="urn:microsoft.com/office/officeart/2005/8/layout/chevron2"/>
    <dgm:cxn modelId="{E6C7B339-CF1A-4A19-A98C-0C7928852785}" srcId="{5998ECF1-906A-4E00-9048-6B5204ED3138}" destId="{5F239A54-0FB5-463D-9FC3-1640718BF827}" srcOrd="2" destOrd="0" parTransId="{33F9909E-9160-4D20-BB10-B4021534E918}" sibTransId="{96637D0D-2E66-4683-A4CD-C988652AD137}"/>
    <dgm:cxn modelId="{3FCC718E-21EF-4951-A123-4BE489C38926}" type="presOf" srcId="{7CA6CE83-7E6A-44FE-BE3D-80CC0FDEAF50}" destId="{62406515-8147-45AC-8285-0EEF1CAA7A9D}" srcOrd="0" destOrd="0" presId="urn:microsoft.com/office/officeart/2005/8/layout/chevron2"/>
    <dgm:cxn modelId="{1B5D3245-3685-49A0-A20A-A784B8D6260A}" srcId="{5F239A54-0FB5-463D-9FC3-1640718BF827}" destId="{54522B7D-2759-4366-8635-58B6AB7B2192}" srcOrd="0" destOrd="0" parTransId="{D13945B8-E583-4B69-B9B6-F3DF91906A40}" sibTransId="{6FDF6465-37D2-42E3-A9E8-5CA3CFFFFFAE}"/>
    <dgm:cxn modelId="{FF130EF8-5047-493F-BD1B-DEE47BDE2EC4}" srcId="{5998ECF1-906A-4E00-9048-6B5204ED3138}" destId="{2654359E-1E9F-494F-B706-398C4A838713}" srcOrd="1" destOrd="0" parTransId="{5ED2946F-1393-4127-8B58-3A8F5EC4B649}" sibTransId="{6B4FE769-71DB-438B-A6A1-E2C568499B4F}"/>
    <dgm:cxn modelId="{113CE871-FAD0-4E4D-9D06-75EB32EE6BBF}" srcId="{0D29A22E-B522-4656-961D-5DE79E3A2AEF}" destId="{BBA485F1-FF3B-47D6-99A9-EEE6ABC907F7}" srcOrd="0" destOrd="0" parTransId="{04F7E74E-CCCB-4722-9F64-9BE81518980B}" sibTransId="{00BAAC1A-31F7-4111-BEB1-B4B09A2DD38E}"/>
    <dgm:cxn modelId="{4F81CEC2-42BF-4CE3-BA4D-F63CEE1F4915}" srcId="{5F239A54-0FB5-463D-9FC3-1640718BF827}" destId="{E3AA3998-94CF-4379-B475-28F3864A5BD9}" srcOrd="1" destOrd="0" parTransId="{017BB632-012C-4129-81B6-A7EDE3997860}" sibTransId="{30864945-B5A5-4C90-9987-9C25B674488E}"/>
    <dgm:cxn modelId="{ECBD8EC2-63A3-4634-8E8E-D1A5D42C9CE3}" type="presOf" srcId="{5F239A54-0FB5-463D-9FC3-1640718BF827}" destId="{E7A67631-E68B-4BC0-A93F-6B64B8359F4D}" srcOrd="0" destOrd="0" presId="urn:microsoft.com/office/officeart/2005/8/layout/chevron2"/>
    <dgm:cxn modelId="{7A9C21E6-1677-4EE9-B9AD-976BF22D469E}" srcId="{5998ECF1-906A-4E00-9048-6B5204ED3138}" destId="{0D29A22E-B522-4656-961D-5DE79E3A2AEF}" srcOrd="0" destOrd="0" parTransId="{CF2EF486-8E7C-4D56-803F-F9BD6B63E19D}" sibTransId="{12EA3C86-B2F4-421B-85B7-86EEDE8AF69B}"/>
    <dgm:cxn modelId="{39120162-AE9D-4460-A2E6-528CBC3AC486}" srcId="{2654359E-1E9F-494F-B706-398C4A838713}" destId="{7CA6CE83-7E6A-44FE-BE3D-80CC0FDEAF50}" srcOrd="0" destOrd="0" parTransId="{E49B1046-2612-4B8C-A10A-6F00626FDF6B}" sibTransId="{588FC309-498F-4A95-B277-87A4727F5984}"/>
    <dgm:cxn modelId="{6B401335-1A80-400A-B1FA-CDB99D3E30D1}" type="presOf" srcId="{CF39D1CF-CF8F-4F1D-9B35-3B4AC0A4FE5E}" destId="{62406515-8147-45AC-8285-0EEF1CAA7A9D}" srcOrd="0" destOrd="1" presId="urn:microsoft.com/office/officeart/2005/8/layout/chevron2"/>
    <dgm:cxn modelId="{31E708B6-D896-4045-8A5D-2CCA5E23DEC2}" srcId="{2654359E-1E9F-494F-B706-398C4A838713}" destId="{CF39D1CF-CF8F-4F1D-9B35-3B4AC0A4FE5E}" srcOrd="1" destOrd="0" parTransId="{893B212D-905F-43C7-B2ED-E0FA020CA3DA}" sibTransId="{8E19729B-C7AA-47BE-82F5-AE395AA62FB5}"/>
    <dgm:cxn modelId="{4A6E20CD-E5CC-4060-AAE3-6E10C9FEBC0C}" type="presOf" srcId="{0D29A22E-B522-4656-961D-5DE79E3A2AEF}" destId="{611F310E-5116-45FD-B7E0-6ADCCCA4DA93}" srcOrd="0" destOrd="0" presId="urn:microsoft.com/office/officeart/2005/8/layout/chevron2"/>
    <dgm:cxn modelId="{AD1A042C-70D8-44DC-AE8A-34D218FF49EE}" type="presOf" srcId="{C9257FCB-05F5-4397-AF27-03BE30DBEC3E}" destId="{4D4EA7A0-9B76-4192-8B76-4113CFC1E208}" srcOrd="0" destOrd="1" presId="urn:microsoft.com/office/officeart/2005/8/layout/chevron2"/>
    <dgm:cxn modelId="{BF0A3F0C-8514-48BD-B051-A0D9AAE24F81}" type="presParOf" srcId="{359B719B-FBC4-4B74-8FEC-28723BB50DD1}" destId="{8748C4DD-DCA5-4AA5-B136-46DB3134462D}" srcOrd="0" destOrd="0" presId="urn:microsoft.com/office/officeart/2005/8/layout/chevron2"/>
    <dgm:cxn modelId="{EFD42C93-D958-4842-A99E-62CD4EE1E371}" type="presParOf" srcId="{8748C4DD-DCA5-4AA5-B136-46DB3134462D}" destId="{611F310E-5116-45FD-B7E0-6ADCCCA4DA93}" srcOrd="0" destOrd="0" presId="urn:microsoft.com/office/officeart/2005/8/layout/chevron2"/>
    <dgm:cxn modelId="{5D10D217-184A-4816-9F65-C53341EF018F}" type="presParOf" srcId="{8748C4DD-DCA5-4AA5-B136-46DB3134462D}" destId="{4D4EA7A0-9B76-4192-8B76-4113CFC1E208}" srcOrd="1" destOrd="0" presId="urn:microsoft.com/office/officeart/2005/8/layout/chevron2"/>
    <dgm:cxn modelId="{05CDA5EE-81A8-4D9E-8D91-3A786522CD42}" type="presParOf" srcId="{359B719B-FBC4-4B74-8FEC-28723BB50DD1}" destId="{E013AE14-24B7-4821-A6C5-D9482B1240AA}" srcOrd="1" destOrd="0" presId="urn:microsoft.com/office/officeart/2005/8/layout/chevron2"/>
    <dgm:cxn modelId="{A0D7BCB2-184F-446F-90A8-F5B4B751E029}" type="presParOf" srcId="{359B719B-FBC4-4B74-8FEC-28723BB50DD1}" destId="{18AFA462-4A0B-4DF2-BA92-78AC1E0ABB83}" srcOrd="2" destOrd="0" presId="urn:microsoft.com/office/officeart/2005/8/layout/chevron2"/>
    <dgm:cxn modelId="{353EDFDE-BEAF-4EE8-9E27-CBDA59C8FBD7}" type="presParOf" srcId="{18AFA462-4A0B-4DF2-BA92-78AC1E0ABB83}" destId="{A1C65DE9-0F2E-4D73-A8FC-E9C19FF3B26F}" srcOrd="0" destOrd="0" presId="urn:microsoft.com/office/officeart/2005/8/layout/chevron2"/>
    <dgm:cxn modelId="{1B1B02BC-088C-43D4-BCA6-EBFC169FE5F2}" type="presParOf" srcId="{18AFA462-4A0B-4DF2-BA92-78AC1E0ABB83}" destId="{62406515-8147-45AC-8285-0EEF1CAA7A9D}" srcOrd="1" destOrd="0" presId="urn:microsoft.com/office/officeart/2005/8/layout/chevron2"/>
    <dgm:cxn modelId="{973F8783-840D-44F4-9538-CA7E26689970}" type="presParOf" srcId="{359B719B-FBC4-4B74-8FEC-28723BB50DD1}" destId="{E87A3D81-BD9A-4C14-98D1-8282C74B6CCE}" srcOrd="3" destOrd="0" presId="urn:microsoft.com/office/officeart/2005/8/layout/chevron2"/>
    <dgm:cxn modelId="{DCC87867-6BF3-492E-B4B2-6F39DA6153F5}" type="presParOf" srcId="{359B719B-FBC4-4B74-8FEC-28723BB50DD1}" destId="{2A0C7712-E9B7-4AB0-95B9-42743B2406BD}" srcOrd="4" destOrd="0" presId="urn:microsoft.com/office/officeart/2005/8/layout/chevron2"/>
    <dgm:cxn modelId="{0F541338-371A-465D-A791-5D564AB9733B}" type="presParOf" srcId="{2A0C7712-E9B7-4AB0-95B9-42743B2406BD}" destId="{E7A67631-E68B-4BC0-A93F-6B64B8359F4D}" srcOrd="0" destOrd="0" presId="urn:microsoft.com/office/officeart/2005/8/layout/chevron2"/>
    <dgm:cxn modelId="{0F10802A-4811-4E74-B38D-C944051E4A9A}" type="presParOf" srcId="{2A0C7712-E9B7-4AB0-95B9-42743B2406BD}" destId="{8D4E9B45-78D6-4AB5-BC90-2E777865A4BB}" srcOrd="1" destOrd="0" presId="urn:microsoft.com/office/officeart/2005/8/layout/chevron2"/>
  </dgm:cxnLst>
  <dgm:bg/>
  <dgm:whole/>
  <dgm:extLst>
    <a:ext uri="http://schemas.microsoft.com/office/drawing/2008/diagram"/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3A02C55-EB8C-4988-8750-BD4CE76F3BA1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F48FF59-2130-4FEC-94A8-E274BBD627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 smtClean="0"/>
              <a:t>;</a:t>
            </a:r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CCA0399-F879-4EA3-ADBF-85CB14B8FE46}" type="slidenum">
              <a:rPr lang="ru-RU" altLang="ru-RU" smtClean="0"/>
              <a:pPr/>
              <a:t>31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75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8BE5F4C-54CD-44FE-8AEF-C65EF60AE065}" type="slidenum">
              <a:rPr lang="ru-RU" altLang="ru-RU" smtClean="0"/>
              <a:pPr/>
              <a:t>39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CC7F3-6C36-4E57-9683-2D45645E6F35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0E558-87DE-448E-B247-3A6650DCE4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30BE3-C2C1-427B-8F0D-2E1080E509B5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9BC5C-F3C4-4247-AC54-2F4A7FF3D6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A6A33-6CF2-4465-8250-92EB0C2328BA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2FBEF-D73D-4671-98F7-9221E0D583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FB148-D0FE-4101-BB65-C0FD0BA1D0D3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D9CC3-A0CE-4E03-ADD2-9998EEAA47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AE1FD-4E21-4468-AC6E-0D66AC3ACD76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27037-306F-4153-9757-ECCAD393F3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2035A-753F-4065-A8C6-13A1F9A85A03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3F933-3A06-414E-A165-CACEDC13D1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57EF7-0DD1-4A3A-943A-67FDF8697DB8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82E06-A925-49CE-93BD-A915A5A1A5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084EC-20E2-4958-A9B0-5985EE1F45AD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5365F-85E4-4ADD-8914-9FA99C8FBD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44906-8CEB-4AB6-B370-3EE9D39961A8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F83CB-3F44-4BBB-8261-5B68336E50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CA681-E2FD-4043-8E40-EF6C6CEB21E4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5AD2D-9414-44C0-9669-917E4E0891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BD3C4-5FA6-407C-A5F7-F0D176171977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00CF9-80E6-465B-BE94-80FD534C81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ABCCF83-ABA1-4188-90E6-29E7ABCA4E24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9A5161D-E014-498E-8D78-953A4FE462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ФЕДЕРАЛЬНЫЙ ГОСУДАРСТВЕННЫЙ ОБРАЗОВАТЕЛЬНЫЙ СТАНДАРТ ДОШКОЛЬНОГО ОБРАЗОВАНИЯ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63" y="4786313"/>
            <a:ext cx="7772400" cy="1752600"/>
          </a:xfrm>
        </p:spPr>
        <p:txBody>
          <a:bodyPr rtlCol="0">
            <a:normAutofit fontScale="3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7000" b="1" dirty="0" smtClean="0">
                <a:solidFill>
                  <a:srgbClr val="FF0000"/>
                </a:solidFill>
              </a:rPr>
              <a:t> </a:t>
            </a:r>
            <a:r>
              <a:rPr lang="ru-RU" sz="7000" b="1" dirty="0" smtClean="0">
                <a:solidFill>
                  <a:schemeClr val="accent1">
                    <a:lumMod val="50000"/>
                  </a:schemeClr>
                </a:solidFill>
              </a:rPr>
              <a:t>приказ Министерства образования  и науки  РФ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7000" b="1" dirty="0" smtClean="0">
                <a:solidFill>
                  <a:schemeClr val="accent1">
                    <a:lumMod val="50000"/>
                  </a:schemeClr>
                </a:solidFill>
              </a:rPr>
              <a:t>№1155 от «17» </a:t>
            </a:r>
            <a:r>
              <a:rPr lang="ru-RU" sz="7000" b="1" u="sng" dirty="0" smtClean="0">
                <a:solidFill>
                  <a:schemeClr val="accent1">
                    <a:lumMod val="50000"/>
                  </a:schemeClr>
                </a:solidFill>
              </a:rPr>
              <a:t>октября 2013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7000" b="1" u="sng" dirty="0" smtClean="0">
                <a:solidFill>
                  <a:schemeClr val="accent1">
                    <a:lumMod val="50000"/>
                  </a:schemeClr>
                </a:solidFill>
              </a:rPr>
              <a:t>Зарегистрирован  в Минюсте  РФ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7000" b="1" u="sng" dirty="0" smtClean="0">
                <a:solidFill>
                  <a:schemeClr val="accent1">
                    <a:lumMod val="50000"/>
                  </a:schemeClr>
                </a:solidFill>
              </a:rPr>
              <a:t>14.11.13  №30384</a:t>
            </a:r>
            <a:endParaRPr lang="ru-RU" sz="7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Индивидуализация образования –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Комплексная образовательная программа – </a:t>
            </a:r>
            <a:r>
              <a:rPr lang="ru-RU" dirty="0" err="1" smtClean="0"/>
              <a:t>программа</a:t>
            </a:r>
            <a:r>
              <a:rPr lang="ru-RU" dirty="0" smtClean="0"/>
              <a:t>, направленная на  </a:t>
            </a:r>
            <a:r>
              <a:rPr lang="ru-RU" dirty="0" err="1" smtClean="0"/>
              <a:t>разносторонее</a:t>
            </a:r>
            <a:r>
              <a:rPr lang="ru-RU" dirty="0" smtClean="0"/>
              <a:t> развитие детей дошкольного возраста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Образовательная область –  структурная  единица содержания образования, представляющая определенное направление развития и образования.</a:t>
            </a:r>
          </a:p>
          <a:p>
            <a:pPr eaLnBrk="1" hangingPunct="1"/>
            <a:r>
              <a:rPr lang="ru-RU" altLang="ru-RU" smtClean="0"/>
              <a:t>Образовательная среда- совокупность условий, целенаправленно создаваемых в целях обеспечения полноценного образования и развития детей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Педагогическая диагностика – оценка индивидуального развития детей дошкольного возраста, связанная с оценкой эффективности педагогических действий и лежащая в основе их дальнейшего планирования.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Преемственность основных образовательных программ – преемственность  целей, задач и содержание образования, реализуемых в рамках образовательных программ различных уровней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3"/>
          <p:cNvSpPr>
            <a:spLocks noGrp="1"/>
          </p:cNvSpPr>
          <p:nvPr>
            <p:ph type="ctrTitle"/>
          </p:nvPr>
        </p:nvSpPr>
        <p:spPr>
          <a:xfrm>
            <a:off x="1371600" y="0"/>
            <a:ext cx="7772400" cy="1470025"/>
          </a:xfrm>
        </p:spPr>
        <p:txBody>
          <a:bodyPr/>
          <a:lstStyle/>
          <a:p>
            <a:r>
              <a:rPr lang="ru-RU" altLang="ru-RU" smtClean="0"/>
              <a:t>Общие положения</a:t>
            </a:r>
          </a:p>
        </p:txBody>
      </p:sp>
      <p:sp>
        <p:nvSpPr>
          <p:cNvPr id="14339" name="AutoShape 2"/>
          <p:cNvSpPr>
            <a:spLocks noGrp="1" noChangeAspect="1" noChangeArrowheads="1"/>
          </p:cNvSpPr>
          <p:nvPr>
            <p:ph type="subTitle" idx="1"/>
          </p:nvPr>
        </p:nvSpPr>
        <p:spPr>
          <a:xfrm>
            <a:off x="428625" y="1500188"/>
            <a:ext cx="8429625" cy="5694362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ru-RU" altLang="ru-RU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ФГОС ДО представляет собой совокупность обязательных требований  к дошкольному образованию</a:t>
            </a:r>
            <a:r>
              <a:rPr lang="ru-RU" altLang="ru-RU" sz="2000" smtClean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80000"/>
              </a:lnSpc>
            </a:pPr>
            <a:endParaRPr lang="ru-RU" altLang="ru-RU" sz="20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ru-RU" altLang="ru-RU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Стандарт  разработан на основе Конституции РФ, законодательства РФ и с учетом Конвенции ООН о правах ребенка.</a:t>
            </a:r>
          </a:p>
        </p:txBody>
      </p:sp>
      <p:pic>
        <p:nvPicPr>
          <p:cNvPr id="14340" name="Picture 3" descr="стандарт Д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0"/>
            <a:ext cx="2132013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501188" cy="1143000"/>
          </a:xfrm>
        </p:spPr>
        <p:txBody>
          <a:bodyPr/>
          <a:lstStyle/>
          <a:p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В основе  ФГОС  ДО заложены основные принципы:</a:t>
            </a:r>
            <a:endParaRPr lang="ru-RU" altLang="ru-RU" sz="2800" b="1" smtClean="0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357188" y="857250"/>
            <a:ext cx="8786812" cy="6000750"/>
          </a:xfrm>
        </p:spPr>
        <p:txBody>
          <a:bodyPr/>
          <a:lstStyle/>
          <a:p>
            <a:r>
              <a:rPr lang="ru-RU" altLang="ru-RU" smtClean="0"/>
              <a:t>Поддержка разнообразия детства; сохранение  уникальности и самоценности детства как важного этапа в общем развитии человека;</a:t>
            </a:r>
          </a:p>
          <a:p>
            <a:r>
              <a:rPr lang="ru-RU" altLang="ru-RU" smtClean="0"/>
              <a:t>Личностно-развивающий и гуманиститческий характер взаимодействия взрослых (родителей), педагогических и иных работников (организации) и детей;</a:t>
            </a:r>
          </a:p>
          <a:p>
            <a:r>
              <a:rPr lang="ru-RU" altLang="ru-RU" smtClean="0"/>
              <a:t>Уважение личности ребенка;</a:t>
            </a:r>
          </a:p>
          <a:p>
            <a:r>
              <a:rPr lang="ru-RU" altLang="ru-RU" smtClean="0"/>
              <a:t>Реализация Программы в формах специфичных для детей данной возрастной группы</a:t>
            </a:r>
          </a:p>
          <a:p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Формы реализации программы Программы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ИГРА;</a:t>
            </a:r>
          </a:p>
          <a:p>
            <a:r>
              <a:rPr lang="ru-RU" altLang="ru-RU" smtClean="0"/>
              <a:t>Познавательная деятельность;</a:t>
            </a:r>
          </a:p>
          <a:p>
            <a:r>
              <a:rPr lang="ru-RU" altLang="ru-RU" smtClean="0"/>
              <a:t>Исследовательская деятельность;</a:t>
            </a:r>
          </a:p>
          <a:p>
            <a:r>
              <a:rPr lang="ru-RU" altLang="ru-RU" smtClean="0"/>
              <a:t>Творческая активность, которая обеспечивает   художественно-эстетическое развитие ребенка.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В стандарте учитываются: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Индивидуальные потребности ребенка , связанные с его жизненной ситуацией и состоянием здоровья определяющие особые условия получения им образования </a:t>
            </a:r>
          </a:p>
          <a:p>
            <a:r>
              <a:rPr lang="ru-RU" altLang="ru-RU" smtClean="0"/>
              <a:t>Возможности освоения ребенком Программы на разных этапах ее реализации.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357188" y="0"/>
            <a:ext cx="8229600" cy="1143000"/>
          </a:xfrm>
        </p:spPr>
        <p:txBody>
          <a:bodyPr/>
          <a:lstStyle/>
          <a:p>
            <a:r>
              <a:rPr lang="ru-RU" altLang="ru-RU" smtClean="0"/>
              <a:t>Основные принципы ДО:</a:t>
            </a: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0" y="1357313"/>
            <a:ext cx="9144000" cy="4525962"/>
          </a:xfrm>
        </p:spPr>
        <p:txBody>
          <a:bodyPr/>
          <a:lstStyle/>
          <a:p>
            <a:r>
              <a:rPr lang="ru-RU" altLang="ru-RU" smtClean="0"/>
              <a:t>Полноценное проживание ребёнком  всех этапов детства,  амплификация детского развития;</a:t>
            </a:r>
          </a:p>
          <a:p>
            <a:r>
              <a:rPr lang="ru-RU" altLang="ru-RU" smtClean="0"/>
              <a:t>Построение образовательной  деятельности на основе индивидуальных особенностей  каждого ребенка;</a:t>
            </a:r>
          </a:p>
          <a:p>
            <a:r>
              <a:rPr lang="ru-RU" altLang="ru-RU" smtClean="0"/>
              <a:t>Содействие и сотрудничество детей и взрослых , признание ребенка полноценным участником образовательных отношений;</a:t>
            </a:r>
          </a:p>
          <a:p>
            <a:r>
              <a:rPr lang="ru-RU" altLang="ru-RU" smtClean="0"/>
              <a:t>Поддержка инициативы детей  в различных видах деятельности;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Основные принципы ДО:</a:t>
            </a: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428625" y="1357313"/>
            <a:ext cx="8229600" cy="4525962"/>
          </a:xfrm>
        </p:spPr>
        <p:txBody>
          <a:bodyPr/>
          <a:lstStyle/>
          <a:p>
            <a:r>
              <a:rPr lang="ru-RU" altLang="ru-RU" smtClean="0"/>
              <a:t>Сотрудничество с семьей;</a:t>
            </a:r>
          </a:p>
          <a:p>
            <a:r>
              <a:rPr lang="ru-RU" altLang="ru-RU" smtClean="0"/>
              <a:t>Приобщение детей к социокультурным нормам, традиции семьи, общества, государства;</a:t>
            </a:r>
          </a:p>
          <a:p>
            <a:r>
              <a:rPr lang="ru-RU" altLang="ru-RU" smtClean="0"/>
              <a:t>Формирование познавательных интересов и познавательных действий ребенка в различных видах деятельности;</a:t>
            </a:r>
          </a:p>
          <a:p>
            <a:r>
              <a:rPr lang="ru-RU" altLang="ru-RU" smtClean="0"/>
              <a:t>Возрастная адекватность ДО;</a:t>
            </a:r>
          </a:p>
          <a:p>
            <a:r>
              <a:rPr lang="ru-RU" altLang="ru-RU" smtClean="0"/>
              <a:t>Учет социокультурной ситуации развития.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Стандарт направлен на достижение следующих целей:</a:t>
            </a: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r>
              <a:rPr lang="ru-RU" altLang="ru-RU" smtClean="0"/>
              <a:t>Повышение социального статуса ДО;</a:t>
            </a:r>
          </a:p>
          <a:p>
            <a:r>
              <a:rPr lang="ru-RU" altLang="ru-RU" smtClean="0"/>
              <a:t>Обеспечение государством равенства возможностей для каждого ребенка в получении качественного ДО;</a:t>
            </a:r>
          </a:p>
          <a:p>
            <a:r>
              <a:rPr lang="ru-RU" altLang="ru-RU" smtClean="0"/>
              <a:t>Обеспечение государственных гарантий уровня и качества ДО на основе требований;</a:t>
            </a:r>
          </a:p>
          <a:p>
            <a:r>
              <a:rPr lang="ru-RU" altLang="ru-RU" smtClean="0"/>
              <a:t>Сохранение единства образовательного пространства РФ относительно уровня ДО.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Управляющая кнопка: справка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969250" y="4278313"/>
            <a:ext cx="569913" cy="500062"/>
          </a:xfrm>
          <a:prstGeom prst="actionButtonHelp">
            <a:avLst/>
          </a:prstGeom>
          <a:gradFill rotWithShape="1">
            <a:gsLst>
              <a:gs pos="0">
                <a:srgbClr val="DAFF90"/>
              </a:gs>
              <a:gs pos="35001">
                <a:srgbClr val="E3FFB2"/>
              </a:gs>
              <a:gs pos="100000">
                <a:srgbClr val="F4FFE0"/>
              </a:gs>
            </a:gsLst>
            <a:lin ang="16200000" scaled="1"/>
          </a:gradFill>
          <a:ln w="9525" algn="ctr">
            <a:solidFill>
              <a:srgbClr val="98CC00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91430" tIns="45715" rIns="91430" bIns="45715" anchor="ctr"/>
          <a:lstStyle/>
          <a:p>
            <a:pPr algn="ctr" eaLnBrk="0" hangingPunct="0">
              <a:defRPr/>
            </a:pPr>
            <a:endParaRPr lang="ru-RU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3075" name="Заголовок 1"/>
          <p:cNvSpPr>
            <a:spLocks noGrp="1"/>
          </p:cNvSpPr>
          <p:nvPr>
            <p:ph type="title" idx="4294967295"/>
          </p:nvPr>
        </p:nvSpPr>
        <p:spPr/>
        <p:txBody>
          <a:bodyPr lIns="91430" tIns="45715" rIns="91430" bIns="45715" anchor="b"/>
          <a:lstStyle/>
          <a:p>
            <a:pPr defTabSz="828675"/>
            <a:r>
              <a:rPr lang="ru-RU" altLang="ru-RU" sz="3200" b="1" smtClean="0">
                <a:solidFill>
                  <a:srgbClr val="CC0000"/>
                </a:solidFill>
              </a:rPr>
              <a:t>Стандартизация системы дошкольного </a:t>
            </a:r>
            <a:br>
              <a:rPr lang="ru-RU" altLang="ru-RU" sz="3200" b="1" smtClean="0">
                <a:solidFill>
                  <a:srgbClr val="CC0000"/>
                </a:solidFill>
              </a:rPr>
            </a:br>
            <a:r>
              <a:rPr lang="ru-RU" altLang="ru-RU" sz="3200" b="1" smtClean="0">
                <a:solidFill>
                  <a:srgbClr val="CC0000"/>
                </a:solidFill>
              </a:rPr>
              <a:t>образования: этапы</a:t>
            </a:r>
          </a:p>
        </p:txBody>
      </p:sp>
      <p:sp>
        <p:nvSpPr>
          <p:cNvPr id="5124" name="Управляющая кнопка: справка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772400" y="1339850"/>
            <a:ext cx="571500" cy="498475"/>
          </a:xfrm>
          <a:prstGeom prst="actionButtonHelp">
            <a:avLst/>
          </a:prstGeom>
          <a:gradFill rotWithShape="1">
            <a:gsLst>
              <a:gs pos="0">
                <a:srgbClr val="DAFF90"/>
              </a:gs>
              <a:gs pos="35001">
                <a:srgbClr val="E3FFB2"/>
              </a:gs>
              <a:gs pos="100000">
                <a:srgbClr val="F4FFE0"/>
              </a:gs>
            </a:gsLst>
            <a:lin ang="16200000" scaled="1"/>
          </a:gradFill>
          <a:ln w="9525" algn="ctr">
            <a:solidFill>
              <a:srgbClr val="98CC00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91430" tIns="45715" rIns="91430" bIns="45715" anchor="ctr"/>
          <a:lstStyle/>
          <a:p>
            <a:pPr algn="ctr" eaLnBrk="0" hangingPunct="0">
              <a:defRPr/>
            </a:pPr>
            <a:endParaRPr lang="ru-RU">
              <a:solidFill>
                <a:srgbClr val="000000"/>
              </a:solidFill>
              <a:latin typeface="Verdana" pitchFamily="34" charset="0"/>
            </a:endParaRPr>
          </a:p>
        </p:txBody>
      </p:sp>
      <p:graphicFrame>
        <p:nvGraphicFramePr>
          <p:cNvPr id="16506" name="Group 122"/>
          <p:cNvGraphicFramePr>
            <a:graphicFrameLocks noGrp="1"/>
          </p:cNvGraphicFramePr>
          <p:nvPr/>
        </p:nvGraphicFramePr>
        <p:xfrm>
          <a:off x="457200" y="1714500"/>
          <a:ext cx="8226425" cy="3786208"/>
        </p:xfrm>
        <a:graphic>
          <a:graphicData uri="http://schemas.openxmlformats.org/drawingml/2006/table">
            <a:tbl>
              <a:tblPr/>
              <a:tblGrid>
                <a:gridCol w="8226425"/>
              </a:tblGrid>
              <a:tr h="463928">
                <a:tc>
                  <a:txBody>
                    <a:bodyPr/>
                    <a:lstStyle/>
                    <a:p>
                      <a:pPr marL="10795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endParaRPr kumimoji="0" lang="ru-RU" sz="2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2941" marR="82941" marT="41474" marB="414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2616">
                <a:tc>
                  <a:txBody>
                    <a:bodyPr/>
                    <a:lstStyle/>
                    <a:p>
                      <a:pPr marL="10795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endParaRPr kumimoji="0" lang="ru-RU" sz="2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82941" marR="82941" marT="41474" marB="414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6615">
                <a:tc>
                  <a:txBody>
                    <a:bodyPr/>
                    <a:lstStyle/>
                    <a:p>
                      <a:pPr marL="107950" marR="0" lvl="0" indent="0" algn="ctr" defTabSz="449263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Федеральные государственные</a:t>
                      </a:r>
                    </a:p>
                    <a:p>
                      <a:pPr marL="107950" marR="0" lvl="0" indent="0" algn="ctr" defTabSz="449263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требования (2009)</a:t>
                      </a:r>
                    </a:p>
                  </a:txBody>
                  <a:tcPr marL="82941" marR="82941" marT="41474" marB="414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3029">
                <a:tc>
                  <a:txBody>
                    <a:bodyPr/>
                    <a:lstStyle/>
                    <a:p>
                      <a:pPr marL="10795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ФГОС (проект) 2013</a:t>
                      </a:r>
                    </a:p>
                    <a:p>
                      <a:pPr marL="10795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endParaRPr kumimoji="0" lang="ru-RU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82941" marR="82941" marT="41474" marB="414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89" name="Rectangle 123"/>
          <p:cNvSpPr>
            <a:spLocks noChangeArrowheads="1"/>
          </p:cNvSpPr>
          <p:nvPr/>
        </p:nvSpPr>
        <p:spPr bwMode="auto">
          <a:xfrm>
            <a:off x="587375" y="2055813"/>
            <a:ext cx="8034338" cy="164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 defTabSz="828675" eaLnBrk="0" hangingPunct="0">
              <a:spcAft>
                <a:spcPts val="1288"/>
              </a:spcAft>
              <a:buClr>
                <a:srgbClr val="996633"/>
              </a:buClr>
              <a:buSzPct val="45000"/>
            </a:pPr>
            <a:r>
              <a:rPr lang="ru-RU" altLang="ru-RU" sz="2200" b="1">
                <a:solidFill>
                  <a:srgbClr val="000066"/>
                </a:solidFill>
              </a:rPr>
              <a:t>Временные (примерные) требования к содержанию и методам воспитания и обучения, реализуемым в ДОУ (1996 г.)</a:t>
            </a:r>
          </a:p>
          <a:p>
            <a:pPr defTabSz="828675" eaLnBrk="0" hangingPunct="0">
              <a:spcAft>
                <a:spcPts val="1288"/>
              </a:spcAft>
              <a:buClr>
                <a:srgbClr val="996633"/>
              </a:buClr>
              <a:buSzPct val="45000"/>
            </a:pPr>
            <a:endParaRPr lang="ru-RU" altLang="ru-RU" sz="2200" b="1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Стандарт направлен на решение следующих задач:</a:t>
            </a:r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4525963"/>
          </a:xfrm>
        </p:spPr>
        <p:txBody>
          <a:bodyPr/>
          <a:lstStyle/>
          <a:p>
            <a:r>
              <a:rPr lang="ru-RU" altLang="ru-RU" smtClean="0"/>
              <a:t>Охраны  и укрепления физического и психического здоровья  детей, (</a:t>
            </a:r>
            <a:r>
              <a:rPr lang="ru-RU" altLang="ru-RU" sz="2400" smtClean="0"/>
              <a:t>эмоц. благополучие);</a:t>
            </a:r>
          </a:p>
          <a:p>
            <a:r>
              <a:rPr lang="ru-RU" altLang="ru-RU" smtClean="0"/>
              <a:t>Обеспечение равных возможностей ждя полноценного развития каждого ребенка;</a:t>
            </a:r>
          </a:p>
          <a:p>
            <a:r>
              <a:rPr lang="ru-RU" altLang="ru-RU" smtClean="0"/>
              <a:t>Обеспечение  преемственности целей  и задач, содержания образования;</a:t>
            </a:r>
          </a:p>
          <a:p>
            <a:r>
              <a:rPr lang="ru-RU" altLang="ru-RU" smtClean="0"/>
              <a:t>Создание  благоприятных условийдля развития детей;</a:t>
            </a:r>
          </a:p>
          <a:p>
            <a:r>
              <a:rPr lang="ru-RU" altLang="ru-RU" smtClean="0"/>
              <a:t>Объедитение обучения и воспитания в единый образовательный процесс;</a:t>
            </a:r>
          </a:p>
          <a:p>
            <a:endParaRPr lang="ru-RU" altLang="ru-RU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Стандарт направлен на решение следующих задач:</a:t>
            </a: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r>
              <a:rPr lang="ru-RU" altLang="ru-RU" smtClean="0"/>
              <a:t>Формирование общей культуры личности детей, в том числе ценностей здорового образа жизни;</a:t>
            </a:r>
          </a:p>
          <a:p>
            <a:r>
              <a:rPr lang="ru-RU" altLang="ru-RU" smtClean="0"/>
              <a:t>Обеспечение вариативности и разнообразия содержания образования Программ и организационных форм ДО;</a:t>
            </a:r>
          </a:p>
          <a:p>
            <a:r>
              <a:rPr lang="ru-RU" altLang="ru-RU" smtClean="0"/>
              <a:t>Формирование социокультурной среды;</a:t>
            </a:r>
          </a:p>
          <a:p>
            <a:r>
              <a:rPr lang="ru-RU" altLang="ru-RU" smtClean="0"/>
              <a:t>Обеспечение  психолого-педагогической поддержки семьи и повышения компетентности родителей.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Стандарт является основой для:</a:t>
            </a:r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Разработки Программы;</a:t>
            </a:r>
          </a:p>
          <a:p>
            <a:r>
              <a:rPr lang="ru-RU" altLang="ru-RU" smtClean="0"/>
              <a:t>Разработки вариативных примерных образовательных программ ДО (прим пр.)</a:t>
            </a:r>
          </a:p>
          <a:p>
            <a:r>
              <a:rPr lang="ru-RU" altLang="ru-RU" smtClean="0"/>
              <a:t>Разработки нормативов финансового обеспечения реализации Программы и нормативных затрат на оказание государственной услуги в сфере ДО;</a:t>
            </a:r>
          </a:p>
          <a:p>
            <a:r>
              <a:rPr lang="ru-RU" altLang="ru-RU" smtClean="0"/>
              <a:t> объективной оценки соответствия образовательной деятельности Организации требований стандарта;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Формирования содержания профессионального образования и дополнительного профессионального образования педагогических работников, а также аттестации педработников;</a:t>
            </a:r>
          </a:p>
          <a:p>
            <a:r>
              <a:rPr lang="ru-RU" altLang="ru-RU" smtClean="0"/>
              <a:t>Оказание помощи родителям: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Стандарт включает в себя  требования:</a:t>
            </a:r>
            <a:endParaRPr lang="ru-RU" dirty="0"/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К структуре Программы и  её объему;</a:t>
            </a:r>
          </a:p>
          <a:p>
            <a:pPr eaLnBrk="1" hangingPunct="1"/>
            <a:r>
              <a:rPr lang="ru-RU" altLang="ru-RU" smtClean="0"/>
              <a:t> К условиям реализации Программы;</a:t>
            </a:r>
          </a:p>
          <a:p>
            <a:pPr eaLnBrk="1" hangingPunct="1"/>
            <a:r>
              <a:rPr lang="ru-RU" altLang="ru-RU" smtClean="0"/>
              <a:t>К результатам освоения Программы.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472487" cy="1143000"/>
          </a:xfrm>
        </p:spPr>
        <p:txBody>
          <a:bodyPr/>
          <a:lstStyle/>
          <a:p>
            <a:r>
              <a:rPr lang="ru-RU" altLang="ru-RU" sz="3600" smtClean="0"/>
              <a:t>Требования к структуре образовательной программы ДО и ее объему</a:t>
            </a:r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r>
              <a:rPr lang="ru-RU" altLang="ru-RU" smtClean="0"/>
              <a:t> Программа определяет содержание и организацию образовательной деятельности на уровне ДО;</a:t>
            </a:r>
          </a:p>
          <a:p>
            <a:r>
              <a:rPr lang="ru-RU" altLang="ru-RU" smtClean="0"/>
              <a:t>В одной Организации  могут реализовываться разные программы;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>
          <a:xfrm>
            <a:off x="428625" y="285750"/>
            <a:ext cx="8229600" cy="4525963"/>
          </a:xfrm>
        </p:spPr>
        <p:txBody>
          <a:bodyPr/>
          <a:lstStyle/>
          <a:p>
            <a:r>
              <a:rPr lang="ru-RU" altLang="ru-RU" smtClean="0"/>
              <a:t>Программа формируется как программа психолого-педагогической поддержки позитивной социализации и индивидуализации развития личности детей дошкольного возраста и определяет комплекс основных характеристик ДО (объем дошкольного образования)</a:t>
            </a:r>
          </a:p>
          <a:p>
            <a:endParaRPr lang="ru-RU" altLang="ru-RU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r>
              <a:rPr lang="ru-RU" altLang="ru-RU" smtClean="0"/>
              <a:t>Программа направлена на:</a:t>
            </a:r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>
          <a:xfrm>
            <a:off x="0" y="928688"/>
            <a:ext cx="9144000" cy="4525962"/>
          </a:xfrm>
        </p:spPr>
        <p:txBody>
          <a:bodyPr/>
          <a:lstStyle/>
          <a:p>
            <a:r>
              <a:rPr lang="ru-RU" altLang="ru-RU" smtClean="0"/>
              <a:t>Создание условий развития ребенка, открывающих возможности для его позитивной социализации, его личностного развития. Развития инициативы и творческих способностей на основе сотрудничества со взрослыми и сверстниками и соответствующим возрасту видам деятельности;</a:t>
            </a:r>
          </a:p>
          <a:p>
            <a:r>
              <a:rPr lang="ru-RU" altLang="ru-RU" smtClean="0"/>
              <a:t>На создание развивающей образовательной среды, которая представляет собой систему  условий социализации и индивидуализации детей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571500"/>
            <a:ext cx="8229600" cy="4525963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Программа разрабатывается и утверждается Организацией самостоятельно в соответствии с настоящим Стандартом и с учетом Примерных программ.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 При разработке Программы Организация определяет  продолжительность  времени пребывания воспитанников  в Организации, режим работы, предельную наполняемость групп;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357188" y="200025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mtClean="0"/>
              <a:t>Содержание программы должно обеспечить развитие личности, мотивации и способностей детей в различных видах деятельности и охватывать образовательные области:</a:t>
            </a: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731837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82" name="Group 54"/>
          <p:cNvGraphicFramePr>
            <a:graphicFrameLocks noGrp="1"/>
          </p:cNvGraphicFramePr>
          <p:nvPr/>
        </p:nvGraphicFramePr>
        <p:xfrm>
          <a:off x="457200" y="258763"/>
          <a:ext cx="8686800" cy="6624895"/>
        </p:xfrm>
        <a:graphic>
          <a:graphicData uri="http://schemas.openxmlformats.org/drawingml/2006/table">
            <a:tbl>
              <a:tblPr/>
              <a:tblGrid>
                <a:gridCol w="8686800"/>
              </a:tblGrid>
              <a:tr h="78339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charset="0"/>
                        </a:rPr>
                        <a:t>Временные (примерные) требования к содержанию и методам воспитания и обучения, реализуемым в ДОУ 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Arial" charset="0"/>
                      </a:endParaRPr>
                    </a:p>
                  </a:txBody>
                  <a:tcPr marL="91421" marR="91421"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13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Развитие детей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1421" marR="91421"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4181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взаимодействие сотрудников с детьми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развитие игровой деятельности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физическое развитие и здоровье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речевое развитие ребёнка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развитие ребенка в изодеятельности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развитие ребенка в музыкальной деятельности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развитие ребенка в театрализованной деятельности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развитие в конструктивной деятельности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Развитие элементарных математических представлений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Развитие элементарных естественнонаучных представлений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Развитие экологической культуры детей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Развитие представлений о человеке в истории и культуре</a:t>
                      </a:r>
                    </a:p>
                  </a:txBody>
                  <a:tcPr marL="91421" marR="91421"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0629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500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Кадровое обеспечение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500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Руководство и управление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500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Развивающая среда, безопасность, охрана здоровья</a:t>
                      </a:r>
                    </a:p>
                  </a:txBody>
                  <a:tcPr marL="91421" marR="91421"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Образовательные области:</a:t>
            </a:r>
          </a:p>
        </p:txBody>
      </p:sp>
      <p:sp>
        <p:nvSpPr>
          <p:cNvPr id="317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Социально-коммуникативное развитие;</a:t>
            </a:r>
          </a:p>
          <a:p>
            <a:pPr eaLnBrk="1" hangingPunct="1"/>
            <a:r>
              <a:rPr lang="ru-RU" altLang="ru-RU" smtClean="0"/>
              <a:t>Познавательное развитие;</a:t>
            </a:r>
          </a:p>
          <a:p>
            <a:pPr eaLnBrk="1" hangingPunct="1"/>
            <a:r>
              <a:rPr lang="ru-RU" altLang="ru-RU" smtClean="0"/>
              <a:t>Речевое развитие;</a:t>
            </a:r>
          </a:p>
          <a:p>
            <a:pPr eaLnBrk="1" hangingPunct="1"/>
            <a:r>
              <a:rPr lang="ru-RU" altLang="ru-RU" smtClean="0"/>
              <a:t>Художественно-эстетическое развитие;</a:t>
            </a:r>
          </a:p>
          <a:p>
            <a:pPr eaLnBrk="1" hangingPunct="1"/>
            <a:r>
              <a:rPr lang="ru-RU" altLang="ru-RU" smtClean="0"/>
              <a:t>Физическое развитие.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428625" y="57150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mtClean="0"/>
              <a:t>Социально-коммуникативное развитие направлено на</a:t>
            </a:r>
            <a:br>
              <a:rPr lang="ru-RU" altLang="ru-RU" smtClean="0"/>
            </a:br>
            <a:endParaRPr lang="ru-RU" altLang="ru-RU" smtClean="0"/>
          </a:p>
        </p:txBody>
      </p:sp>
      <p:sp>
        <p:nvSpPr>
          <p:cNvPr id="327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Присвоение норм и ценностей, принятых в обществе (моральные и нравственные ценности);</a:t>
            </a:r>
          </a:p>
          <a:p>
            <a:pPr eaLnBrk="1" hangingPunct="1"/>
            <a:r>
              <a:rPr lang="ru-RU" altLang="ru-RU" smtClean="0"/>
              <a:t>Развитие коммуникативных навыков;</a:t>
            </a:r>
          </a:p>
          <a:p>
            <a:pPr eaLnBrk="1" hangingPunct="1"/>
            <a:r>
              <a:rPr lang="ru-RU" altLang="ru-RU" smtClean="0"/>
              <a:t>Становление самостоятельности, целенаправленности и саморегуляции собственных действий; </a:t>
            </a:r>
          </a:p>
          <a:p>
            <a:pPr eaLnBrk="1" hangingPunct="1"/>
            <a:r>
              <a:rPr lang="ru-RU" altLang="ru-RU" smtClean="0"/>
              <a:t>Развитие социального и эмоционального интеллекта, эмоциональной отзывчивости, сопереживания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3795" name="Содержимое 2"/>
          <p:cNvSpPr>
            <a:spLocks noGrp="1"/>
          </p:cNvSpPr>
          <p:nvPr>
            <p:ph idx="1"/>
          </p:nvPr>
        </p:nvSpPr>
        <p:spPr>
          <a:xfrm>
            <a:off x="428625" y="714375"/>
            <a:ext cx="8229600" cy="4525963"/>
          </a:xfrm>
        </p:spPr>
        <p:txBody>
          <a:bodyPr/>
          <a:lstStyle/>
          <a:p>
            <a:pPr eaLnBrk="1" hangingPunct="1"/>
            <a:r>
              <a:rPr lang="ru-RU" altLang="ru-RU" smtClean="0"/>
              <a:t>Формирование готовности к совместной деятельности;</a:t>
            </a:r>
          </a:p>
          <a:p>
            <a:pPr eaLnBrk="1" hangingPunct="1"/>
            <a:r>
              <a:rPr lang="ru-RU" altLang="ru-RU" smtClean="0"/>
              <a:t>Формирование  уважительного отношения  и чувства принадлежности к своей семье, малой родине и Отечеству, представлений о социокультурных ценностях нашего народа, об отечественных традициях и праздниках;</a:t>
            </a:r>
          </a:p>
          <a:p>
            <a:pPr eaLnBrk="1" hangingPunct="1"/>
            <a:r>
              <a:rPr lang="ru-RU" altLang="ru-RU" smtClean="0"/>
              <a:t>Формирование основ безопасности в быту, социуме, природе.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mtClean="0"/>
              <a:t>Познавательное развитие предполагает:</a:t>
            </a:r>
          </a:p>
        </p:txBody>
      </p:sp>
      <p:sp>
        <p:nvSpPr>
          <p:cNvPr id="34819" name="Содержимое 2"/>
          <p:cNvSpPr>
            <a:spLocks noGrp="1"/>
          </p:cNvSpPr>
          <p:nvPr>
            <p:ph idx="1"/>
          </p:nvPr>
        </p:nvSpPr>
        <p:spPr>
          <a:xfrm>
            <a:off x="0" y="1285875"/>
            <a:ext cx="9144000" cy="4525963"/>
          </a:xfrm>
        </p:spPr>
        <p:txBody>
          <a:bodyPr/>
          <a:lstStyle/>
          <a:p>
            <a:pPr eaLnBrk="1" hangingPunct="1"/>
            <a:r>
              <a:rPr lang="ru-RU" altLang="ru-RU" smtClean="0"/>
              <a:t>Развитие любознательности и познавательной мотивации;</a:t>
            </a:r>
          </a:p>
          <a:p>
            <a:pPr eaLnBrk="1" hangingPunct="1"/>
            <a:r>
              <a:rPr lang="ru-RU" altLang="ru-RU" smtClean="0"/>
              <a:t>Формирование познавательных действий, становление сознания;</a:t>
            </a:r>
          </a:p>
          <a:p>
            <a:pPr eaLnBrk="1" hangingPunct="1"/>
            <a:r>
              <a:rPr lang="ru-RU" altLang="ru-RU" smtClean="0"/>
              <a:t>Развитие воображения и творческой активности;</a:t>
            </a:r>
          </a:p>
          <a:p>
            <a:pPr eaLnBrk="1" hangingPunct="1"/>
            <a:r>
              <a:rPr lang="ru-RU" altLang="ru-RU" smtClean="0"/>
              <a:t>Формирование первичных представлений о себе, других людях, объектах окружающего мира (форма, цвет, размер, материал, количество, число часть и целое);</a:t>
            </a:r>
          </a:p>
          <a:p>
            <a:pPr eaLnBrk="1" hangingPunct="1"/>
            <a:r>
              <a:rPr lang="ru-RU" altLang="ru-RU" smtClean="0"/>
              <a:t>О планете Земля,  как общем доме.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mtClean="0"/>
              <a:t>Речевое развитие включает</a:t>
            </a:r>
          </a:p>
        </p:txBody>
      </p:sp>
      <p:sp>
        <p:nvSpPr>
          <p:cNvPr id="35843" name="Содержимое 2"/>
          <p:cNvSpPr>
            <a:spLocks noGrp="1"/>
          </p:cNvSpPr>
          <p:nvPr>
            <p:ph idx="1"/>
          </p:nvPr>
        </p:nvSpPr>
        <p:spPr>
          <a:xfrm>
            <a:off x="500063" y="1214438"/>
            <a:ext cx="8229600" cy="4525962"/>
          </a:xfrm>
        </p:spPr>
        <p:txBody>
          <a:bodyPr/>
          <a:lstStyle/>
          <a:p>
            <a:pPr eaLnBrk="1" hangingPunct="1"/>
            <a:r>
              <a:rPr lang="ru-RU" altLang="ru-RU" smtClean="0"/>
              <a:t>Владение речью как средством общения;</a:t>
            </a:r>
          </a:p>
          <a:p>
            <a:pPr eaLnBrk="1" hangingPunct="1"/>
            <a:r>
              <a:rPr lang="ru-RU" altLang="ru-RU" smtClean="0"/>
              <a:t>Обогащение активного словаря ;</a:t>
            </a:r>
          </a:p>
          <a:p>
            <a:pPr eaLnBrk="1" hangingPunct="1"/>
            <a:r>
              <a:rPr lang="ru-RU" altLang="ru-RU" smtClean="0"/>
              <a:t>Развитие связной, грамматически правильной диалогической и монологической речи;</a:t>
            </a:r>
          </a:p>
          <a:p>
            <a:pPr eaLnBrk="1" hangingPunct="1"/>
            <a:r>
              <a:rPr lang="ru-RU" altLang="ru-RU" b="1" smtClean="0"/>
              <a:t>Развитие звуковой и интонационной культуры речи, фонематического слуха;</a:t>
            </a:r>
          </a:p>
          <a:p>
            <a:pPr eaLnBrk="1" hangingPunct="1"/>
            <a:r>
              <a:rPr lang="ru-RU" altLang="ru-RU" b="1" smtClean="0"/>
              <a:t>Формирование звуковой аналитико-синтетической активности как предпосылки обучения грамоте.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Художественно-эстетическое развитие предполагает</a:t>
            </a:r>
          </a:p>
        </p:txBody>
      </p:sp>
      <p:sp>
        <p:nvSpPr>
          <p:cNvPr id="368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Развитие предпосылок ценностно-смыслового восприятия и понимания произведений искусства;</a:t>
            </a:r>
          </a:p>
          <a:p>
            <a:pPr eaLnBrk="1" hangingPunct="1"/>
            <a:r>
              <a:rPr lang="ru-RU" altLang="ru-RU" smtClean="0"/>
              <a:t>Формирование элементарных представлений о видах искусства;</a:t>
            </a:r>
          </a:p>
          <a:p>
            <a:pPr eaLnBrk="1" hangingPunct="1"/>
            <a:r>
              <a:rPr lang="ru-RU" altLang="ru-RU" smtClean="0"/>
              <a:t>Восприятие музыки, худ. литературы, фольклора;</a:t>
            </a:r>
          </a:p>
          <a:p>
            <a:pPr eaLnBrk="1" hangingPunct="1"/>
            <a:r>
              <a:rPr lang="ru-RU" altLang="ru-RU" smtClean="0"/>
              <a:t>Реализацию самостоятельной творческой деятельности  детей.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Физическое развитие включает</a:t>
            </a:r>
          </a:p>
        </p:txBody>
      </p:sp>
      <p:sp>
        <p:nvSpPr>
          <p:cNvPr id="378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Развитие физических качеств. Как координация и гибкость;</a:t>
            </a:r>
          </a:p>
          <a:p>
            <a:pPr eaLnBrk="1" hangingPunct="1"/>
            <a:r>
              <a:rPr lang="ru-RU" altLang="ru-RU" smtClean="0"/>
              <a:t>Формирование опорно-двигательной системы организма;</a:t>
            </a:r>
          </a:p>
          <a:p>
            <a:pPr eaLnBrk="1" hangingPunct="1"/>
            <a:r>
              <a:rPr lang="ru-RU" altLang="ru-RU" smtClean="0"/>
              <a:t>Развитие координации, равновесия…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Содержание программы должно отражать следующие аспекты образовательной среды:</a:t>
            </a:r>
          </a:p>
        </p:txBody>
      </p:sp>
      <p:sp>
        <p:nvSpPr>
          <p:cNvPr id="38915" name="Содержимое 2"/>
          <p:cNvSpPr>
            <a:spLocks noGrp="1"/>
          </p:cNvSpPr>
          <p:nvPr>
            <p:ph idx="1"/>
          </p:nvPr>
        </p:nvSpPr>
        <p:spPr>
          <a:xfrm>
            <a:off x="428625" y="2000250"/>
            <a:ext cx="8229600" cy="4525963"/>
          </a:xfrm>
        </p:spPr>
        <p:txBody>
          <a:bodyPr/>
          <a:lstStyle/>
          <a:p>
            <a:pPr eaLnBrk="1" hangingPunct="1"/>
            <a:r>
              <a:rPr lang="ru-RU" altLang="ru-RU" smtClean="0"/>
              <a:t>Предметно-пространственная развивающая среда;</a:t>
            </a:r>
          </a:p>
          <a:p>
            <a:pPr eaLnBrk="1" hangingPunct="1"/>
            <a:r>
              <a:rPr lang="ru-RU" altLang="ru-RU" smtClean="0"/>
              <a:t>Характер взаимодействия со взрослыми;</a:t>
            </a:r>
          </a:p>
          <a:p>
            <a:pPr eaLnBrk="1" hangingPunct="1"/>
            <a:r>
              <a:rPr lang="ru-RU" altLang="ru-RU" smtClean="0"/>
              <a:t>Характер взаимодействия с другими детьми;</a:t>
            </a:r>
          </a:p>
          <a:p>
            <a:pPr eaLnBrk="1" hangingPunct="1"/>
            <a:r>
              <a:rPr lang="ru-RU" altLang="ru-RU" smtClean="0"/>
              <a:t>Система отношений ребенка к миру, другим людям, к самому себе.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Программа предполагает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Программа включает в себя 3 раздела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23" name="Group 47"/>
          <p:cNvGraphicFramePr>
            <a:graphicFrameLocks noGrp="1"/>
          </p:cNvGraphicFramePr>
          <p:nvPr>
            <p:ph type="body" idx="1"/>
          </p:nvPr>
        </p:nvGraphicFramePr>
        <p:xfrm>
          <a:off x="457200" y="620713"/>
          <a:ext cx="8426450" cy="4943475"/>
        </p:xfrm>
        <a:graphic>
          <a:graphicData uri="http://schemas.openxmlformats.org/drawingml/2006/table">
            <a:tbl>
              <a:tblPr/>
              <a:tblGrid>
                <a:gridCol w="8426450"/>
              </a:tblGrid>
              <a:tr h="1166171">
                <a:tc>
                  <a:txBody>
                    <a:bodyPr/>
                    <a:lstStyle/>
                    <a:p>
                      <a:pPr marL="107950" marR="0" lvl="0" indent="0" algn="ctr" defTabSz="449263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cs typeface="Arial" charset="0"/>
                        </a:rPr>
                        <a:t>Федеральные государственные</a:t>
                      </a:r>
                    </a:p>
                    <a:p>
                      <a:pPr marL="107950" marR="0" lvl="0" indent="0" algn="ctr" defTabSz="449263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требования к структуре основной общеобразовательной программы дошкольного образования (2009)</a:t>
                      </a:r>
                    </a:p>
                  </a:txBody>
                  <a:tcPr marL="82940" marR="82940" marT="41482" marB="4148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4750">
                <a:tc>
                  <a:txBody>
                    <a:bodyPr/>
                    <a:lstStyle/>
                    <a:p>
                      <a:pPr marL="107950" marR="0" lvl="0" indent="0" algn="l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endParaRPr kumimoji="0" 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2940" marR="82940" marT="41482" marB="4148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66769">
                <a:tc>
                  <a:txBody>
                    <a:bodyPr/>
                    <a:lstStyle/>
                    <a:p>
                      <a:pPr marL="107950" marR="0" lvl="0" indent="0" algn="l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Требования к структуре основных образовательных программ</a:t>
                      </a:r>
                    </a:p>
                    <a:p>
                      <a:pPr marL="107950" marR="0" lvl="0" indent="0" algn="l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endParaRPr kumimoji="0" 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2940" marR="82940" marT="41482" marB="4148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05785">
                <a:tc>
                  <a:txBody>
                    <a:bodyPr/>
                    <a:lstStyle/>
                    <a:p>
                      <a:pPr marL="107950" marR="0" lvl="0" indent="0" algn="l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Требования к условиям реализации основной образовательной программы</a:t>
                      </a:r>
                    </a:p>
                  </a:txBody>
                  <a:tcPr marL="82940" marR="82940" marT="41482" marB="4148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mtClean="0"/>
              <a:t>Целевой раздел</a:t>
            </a:r>
          </a:p>
        </p:txBody>
      </p:sp>
      <p:sp>
        <p:nvSpPr>
          <p:cNvPr id="41987" name="Содержимое 2"/>
          <p:cNvSpPr>
            <a:spLocks noGrp="1"/>
          </p:cNvSpPr>
          <p:nvPr>
            <p:ph idx="1"/>
          </p:nvPr>
        </p:nvSpPr>
        <p:spPr>
          <a:xfrm>
            <a:off x="428625" y="857250"/>
            <a:ext cx="8229600" cy="4525963"/>
          </a:xfrm>
        </p:spPr>
        <p:txBody>
          <a:bodyPr/>
          <a:lstStyle/>
          <a:p>
            <a:pPr eaLnBrk="1" hangingPunct="1"/>
            <a:r>
              <a:rPr lang="ru-RU" altLang="ru-RU" b="1" smtClean="0"/>
              <a:t>Пояснительная  записка:</a:t>
            </a:r>
          </a:p>
          <a:p>
            <a:pPr lvl="1" eaLnBrk="1" hangingPunct="1"/>
            <a:r>
              <a:rPr lang="ru-RU" altLang="ru-RU" smtClean="0"/>
              <a:t>Цели и задачи реализации программы;</a:t>
            </a:r>
          </a:p>
          <a:p>
            <a:pPr lvl="1" eaLnBrk="1" hangingPunct="1"/>
            <a:r>
              <a:rPr lang="ru-RU" altLang="ru-RU" smtClean="0"/>
              <a:t>Принципы и подходы к формированию Программы;</a:t>
            </a:r>
          </a:p>
          <a:p>
            <a:pPr lvl="1" eaLnBrk="1" hangingPunct="1"/>
            <a:r>
              <a:rPr lang="ru-RU" altLang="ru-RU" smtClean="0"/>
              <a:t>Значимые для разработки и реализации Программы характеристики ( возрастные и индивид особенности детей)</a:t>
            </a:r>
          </a:p>
          <a:p>
            <a:pPr lvl="1" eaLnBrk="1" hangingPunct="1">
              <a:buFont typeface="Arial" charset="0"/>
              <a:buNone/>
            </a:pPr>
            <a:r>
              <a:rPr lang="ru-RU" altLang="ru-RU" b="1" smtClean="0"/>
              <a:t>Планируемые результаты;</a:t>
            </a:r>
          </a:p>
          <a:p>
            <a:pPr lvl="1" eaLnBrk="1" hangingPunct="1"/>
            <a:endParaRPr lang="ru-RU" altLang="ru-RU" smtClean="0"/>
          </a:p>
          <a:p>
            <a:pPr lvl="1" eaLnBrk="1" hangingPunct="1"/>
            <a:endParaRPr lang="ru-RU" altLang="ru-RU" smtClean="0"/>
          </a:p>
          <a:p>
            <a:pPr eaLnBrk="1" hangingPunct="1">
              <a:buFont typeface="Arial" charset="0"/>
              <a:buNone/>
            </a:pPr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Содержательный раздел</a:t>
            </a:r>
          </a:p>
        </p:txBody>
      </p:sp>
      <p:sp>
        <p:nvSpPr>
          <p:cNvPr id="430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Описание образовательной деятельности  в соответствии с направлениями развития ребенка;</a:t>
            </a:r>
          </a:p>
          <a:p>
            <a:pPr eaLnBrk="1" hangingPunct="1"/>
            <a:r>
              <a:rPr lang="ru-RU" altLang="ru-RU" smtClean="0"/>
              <a:t> с учетом вариативных примерных образовательных программ ДО и методических пособий;</a:t>
            </a:r>
          </a:p>
          <a:p>
            <a:pPr eaLnBrk="1" hangingPunct="1"/>
            <a:r>
              <a:rPr lang="ru-RU" altLang="ru-RU" smtClean="0"/>
              <a:t>Описание вариативных форм, способов, методов и средств реализации программы;</a:t>
            </a:r>
          </a:p>
          <a:p>
            <a:pPr eaLnBrk="1" hangingPunct="1"/>
            <a:r>
              <a:rPr lang="ru-RU" altLang="ru-RU" smtClean="0"/>
              <a:t>Коррекционная работа.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В содержательном разделе должны быть представлены:</a:t>
            </a:r>
          </a:p>
        </p:txBody>
      </p:sp>
      <p:sp>
        <p:nvSpPr>
          <p:cNvPr id="440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Особенности образовательной деятельности разных видов и культурных практик;</a:t>
            </a:r>
          </a:p>
          <a:p>
            <a:r>
              <a:rPr lang="ru-RU" altLang="ru-RU" smtClean="0"/>
              <a:t>Способы и направления поддержки детской инициативы;</a:t>
            </a:r>
          </a:p>
          <a:p>
            <a:r>
              <a:rPr lang="ru-RU" altLang="ru-RU" smtClean="0"/>
              <a:t>Особенности взаимодействия с  семьями воспитанников;</a:t>
            </a:r>
          </a:p>
          <a:p>
            <a:r>
              <a:rPr lang="ru-RU" altLang="ru-RU" smtClean="0"/>
              <a:t>Иные характеристики содержания Программы, наиболее существенные с точки зрения авторов.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Часть формируемая участниками образовательных отношений</a:t>
            </a:r>
          </a:p>
        </p:txBody>
      </p:sp>
      <p:sp>
        <p:nvSpPr>
          <p:cNvPr id="450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altLang="ru-RU" smtClean="0"/>
              <a:t> - направления, выбранные участниками образовательных отношений из числа парциальных  или иных программ.</a:t>
            </a:r>
          </a:p>
          <a:p>
            <a:pPr>
              <a:buFont typeface="Arial" charset="0"/>
              <a:buNone/>
            </a:pPr>
            <a:r>
              <a:rPr lang="ru-RU" altLang="ru-RU" smtClean="0"/>
              <a:t>- Учитываются  образовательные потребности, интересы, мотивы детей, членов их семей и педагогов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Ориентирована на</a:t>
            </a:r>
          </a:p>
        </p:txBody>
      </p:sp>
      <p:sp>
        <p:nvSpPr>
          <p:cNvPr id="4608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Специфику национальных, климатических условий;</a:t>
            </a:r>
          </a:p>
          <a:p>
            <a:r>
              <a:rPr lang="ru-RU" altLang="ru-RU" smtClean="0"/>
              <a:t>Выбор тех программ и форм работы с детьми, которые  в наибольшей степени соответствуют потребностям и интересам воспитанников, а также возможностям  педколлектива.</a:t>
            </a:r>
          </a:p>
          <a:p>
            <a:r>
              <a:rPr lang="ru-RU" altLang="ru-RU" smtClean="0"/>
              <a:t>Поддержку интересов педработников;</a:t>
            </a:r>
          </a:p>
          <a:p>
            <a:r>
              <a:rPr lang="ru-RU" altLang="ru-RU" smtClean="0"/>
              <a:t>Традиции педколлектива.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Организационный раздел</a:t>
            </a:r>
          </a:p>
        </p:txBody>
      </p:sp>
      <p:sp>
        <p:nvSpPr>
          <p:cNvPr id="471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Описание организации образовательной деятельности;</a:t>
            </a:r>
          </a:p>
          <a:p>
            <a:r>
              <a:rPr lang="ru-RU" altLang="ru-RU" smtClean="0"/>
              <a:t>Описание организационно-педагогических условий;</a:t>
            </a:r>
          </a:p>
          <a:p>
            <a:r>
              <a:rPr lang="ru-RU" altLang="ru-RU" smtClean="0"/>
              <a:t>Отражает содержание, примерное ежедневное время, необходимое на реализацию программы с учетом возрастных и индивидуальных особенностей детей, их специальных образовательных потребностей.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Включая время на:</a:t>
            </a:r>
          </a:p>
        </p:txBody>
      </p:sp>
      <p:sp>
        <p:nvSpPr>
          <p:cNvPr id="4813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НОД (не связанной с одновременным проведением режимных моментов;</a:t>
            </a:r>
          </a:p>
          <a:p>
            <a:r>
              <a:rPr lang="ru-RU" altLang="ru-RU" smtClean="0"/>
              <a:t>ОД, осуществляемой в режимных моментах ( во время утреннего прихода детей в образовательную организацию, прогулки, подготовка к приему пищи и дневному сну);</a:t>
            </a:r>
          </a:p>
          <a:p>
            <a:r>
              <a:rPr lang="ru-RU" altLang="ru-RU" smtClean="0"/>
              <a:t>Взаимодействия с семьями детей по реализации Программы.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4915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altLang="ru-RU" smtClean="0"/>
              <a:t>	Обязательная часть Программы, в случае если она не дублирует содержание одной из примерных программ, должна быть представлена развернуто в соответствии с пунктом 2.9. Стандарта. (целевой раздел)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501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altLang="ru-RU" smtClean="0"/>
              <a:t>Часть Программы, формируемая участниками образовательных отношений, может быть представлена в виде ссылок на соответствующую методическую литературу, позволяющую ознакомиться с содержанием  выбранных участниками образовательных отношений парциальных программ, методик. Форм организации образовательной среды.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Требования к условиям реализации ООПДО включают требования:</a:t>
            </a:r>
          </a:p>
        </p:txBody>
      </p:sp>
      <p:sp>
        <p:nvSpPr>
          <p:cNvPr id="51203" name="Содержимое 2"/>
          <p:cNvSpPr>
            <a:spLocks noGrp="1"/>
          </p:cNvSpPr>
          <p:nvPr>
            <p:ph idx="1"/>
          </p:nvPr>
        </p:nvSpPr>
        <p:spPr>
          <a:xfrm>
            <a:off x="0" y="1928813"/>
            <a:ext cx="9144000" cy="4525962"/>
          </a:xfrm>
        </p:spPr>
        <p:txBody>
          <a:bodyPr/>
          <a:lstStyle/>
          <a:p>
            <a:pPr>
              <a:buFontTx/>
              <a:buChar char="-"/>
            </a:pPr>
            <a:r>
              <a:rPr lang="ru-RU" altLang="ru-RU" smtClean="0"/>
              <a:t>К психолого-педагогическим условиям реализации ООПДО;</a:t>
            </a:r>
          </a:p>
          <a:p>
            <a:pPr>
              <a:buFontTx/>
              <a:buChar char="-"/>
            </a:pPr>
            <a:r>
              <a:rPr lang="ru-RU" altLang="ru-RU" smtClean="0"/>
              <a:t>К  кадровым;</a:t>
            </a:r>
          </a:p>
          <a:p>
            <a:pPr>
              <a:buFontTx/>
              <a:buChar char="-"/>
            </a:pPr>
            <a:r>
              <a:rPr lang="ru-RU" altLang="ru-RU" smtClean="0"/>
              <a:t>Материально-техническим;</a:t>
            </a:r>
          </a:p>
          <a:p>
            <a:pPr>
              <a:buFontTx/>
              <a:buChar char="-"/>
            </a:pPr>
            <a:r>
              <a:rPr lang="ru-RU" altLang="ru-RU" smtClean="0"/>
              <a:t>Финансовым  условиям;</a:t>
            </a:r>
          </a:p>
          <a:p>
            <a:pPr>
              <a:buFontTx/>
              <a:buChar char="-"/>
            </a:pPr>
            <a:r>
              <a:rPr lang="ru-RU" altLang="ru-RU" smtClean="0"/>
              <a:t>Развивающей предметно-пространственной среде.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65" name="Group 65"/>
          <p:cNvGraphicFramePr>
            <a:graphicFrameLocks noGrp="1"/>
          </p:cNvGraphicFramePr>
          <p:nvPr>
            <p:ph type="body" idx="1"/>
          </p:nvPr>
        </p:nvGraphicFramePr>
        <p:xfrm>
          <a:off x="457200" y="423863"/>
          <a:ext cx="8426450" cy="4627562"/>
        </p:xfrm>
        <a:graphic>
          <a:graphicData uri="http://schemas.openxmlformats.org/drawingml/2006/table">
            <a:tbl>
              <a:tblPr/>
              <a:tblGrid>
                <a:gridCol w="8426450"/>
              </a:tblGrid>
              <a:tr h="458013">
                <a:tc>
                  <a:txBody>
                    <a:bodyPr/>
                    <a:lstStyle/>
                    <a:p>
                      <a:pPr marL="107950" marR="0" lvl="0" indent="0" algn="ctr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ФГОС  ДО   </a:t>
                      </a:r>
                    </a:p>
                  </a:txBody>
                  <a:tcPr marL="82940" marR="82940" marT="41480" marB="41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6034">
                <a:tc>
                  <a:txBody>
                    <a:bodyPr/>
                    <a:lstStyle/>
                    <a:p>
                      <a:pPr marL="107950" marR="0" lvl="0" indent="0" algn="l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II. ТРЕБОВАНИЯ К СТРУКТУРЕ ОСНОВНОЙ ОБРАЗОВАТЕЛЬНОЙ ПРОГРАММЫ ДОШКОЛЬНОГО ОБРАЗОВАНИЯ</a:t>
                      </a:r>
                    </a:p>
                  </a:txBody>
                  <a:tcPr marL="82940" marR="82940" marT="41480" marB="41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7415">
                <a:tc>
                  <a:txBody>
                    <a:bodyPr/>
                    <a:lstStyle/>
                    <a:p>
                      <a:pPr marL="107950" marR="0" lvl="0" indent="0" algn="l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III. ТРЕБОВАНИЯ К УСЛОВИЯМ РЕАЛИЗАЦИИ ОСНОВНОЙ ОБРАЗОВАТЕЛЬНОЙ ПРОГРАММЫ ДОШКОЛЬНОГО ОБРАЗОВАНИЯ</a:t>
                      </a:r>
                    </a:p>
                    <a:p>
                      <a:pPr marL="107950" marR="0" lvl="0" indent="0" algn="l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Требования к психолого-педагогическим условиям </a:t>
                      </a:r>
                    </a:p>
                    <a:p>
                      <a:pPr marL="107950" marR="0" lvl="0" indent="0" algn="l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Требования к развивающей предметно-пространственной среде </a:t>
                      </a:r>
                    </a:p>
                    <a:p>
                      <a:pPr marL="107950" marR="0" lvl="0" indent="0" algn="l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Требования к кадровым условиям </a:t>
                      </a:r>
                    </a:p>
                    <a:p>
                      <a:pPr marL="107950" marR="0" lvl="0" indent="0" algn="l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Требования к материально-техническим условиям </a:t>
                      </a:r>
                    </a:p>
                    <a:p>
                      <a:pPr marL="107950" marR="0" lvl="0" indent="0" algn="l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Требования к финансовым условиям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82940" marR="82940" marT="41480" marB="41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6100">
                <a:tc>
                  <a:txBody>
                    <a:bodyPr/>
                    <a:lstStyle/>
                    <a:p>
                      <a:pPr marL="107950" marR="0" lvl="0" indent="0" algn="l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400"/>
                        </a:spcAft>
                        <a:buClr>
                          <a:srgbClr val="996633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IV. ТРЕБОВАНИЯ К РЕЗУЛЬТАТАМ ОСВОЕНИЯ ОСНОВНОЙ ОБРАЗОВАТЕЛЬНОЙ ПРОГРАММЫ ДОШКОЛЬНОГО ОБРАЗОВАНИЯ</a:t>
                      </a:r>
                      <a:endParaRPr kumimoji="0" 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2940" marR="82940" marT="41480" marB="414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Требования к результатам освоения ООП ДО</a:t>
            </a:r>
          </a:p>
        </p:txBody>
      </p:sp>
      <p:sp>
        <p:nvSpPr>
          <p:cNvPr id="5222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Требования представлены в виде целевых ориентиров дошкольного образования, которые представляют возрастные характеристики возможных достижений ребенка на этапе завершения уровня дошкольного образования.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5325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altLang="ru-RU" smtClean="0"/>
              <a:t>Целевые ориентиры дошкольного образования определяется независимо от форм реализации Программы, а также от ее характера, особенностей развития детей и видов организации, реализующей Программу.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54275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altLang="ru-RU" smtClean="0"/>
              <a:t>Целевые ориентиры не подлежат непосредственной оценке, в  том числе, в виде педагогической диагностики (мониторинга), и не являются основанием для их формального сравнения с реальными достижениями детей. Они не являются основой объективной оценки соответствия установленным требованиям образовательной деятельности и подготовки детей.</a:t>
            </a:r>
          </a:p>
          <a:p>
            <a:pPr>
              <a:buFont typeface="Arial" charset="0"/>
              <a:buNone/>
            </a:pPr>
            <a:r>
              <a:rPr lang="ru-RU" altLang="ru-RU" b="1" smtClean="0"/>
              <a:t>Освоение Программы не сопровождается проведением промежуточных аттестаций и итоговой аттестации воспитанников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Настоящие требования являются  ориентирами для:</a:t>
            </a:r>
          </a:p>
        </p:txBody>
      </p:sp>
      <p:sp>
        <p:nvSpPr>
          <p:cNvPr id="5529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Учредителей Организаций, индивид. Предпринимателей;</a:t>
            </a:r>
          </a:p>
          <a:p>
            <a:r>
              <a:rPr lang="ru-RU" altLang="ru-RU" smtClean="0"/>
              <a:t>Педагогов и администрации организаций для решения задач:</a:t>
            </a:r>
          </a:p>
          <a:p>
            <a:pPr lvl="1"/>
            <a:r>
              <a:rPr lang="ru-RU" altLang="ru-RU" smtClean="0"/>
              <a:t>Формирования программы;</a:t>
            </a:r>
          </a:p>
          <a:p>
            <a:pPr lvl="1"/>
            <a:r>
              <a:rPr lang="ru-RU" altLang="ru-RU" smtClean="0"/>
              <a:t>Анализа своей профессиональной деятельности;</a:t>
            </a:r>
          </a:p>
          <a:p>
            <a:pPr lvl="1"/>
            <a:r>
              <a:rPr lang="ru-RU" altLang="ru-RU" smtClean="0"/>
              <a:t>Взаимодействия с семьями;</a:t>
            </a:r>
          </a:p>
          <a:p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Настоящие требования являются  ориентирами для:</a:t>
            </a:r>
          </a:p>
        </p:txBody>
      </p:sp>
      <p:sp>
        <p:nvSpPr>
          <p:cNvPr id="5632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Авторов образовательных программ дошкольного образования;</a:t>
            </a:r>
          </a:p>
          <a:p>
            <a:r>
              <a:rPr lang="ru-RU" altLang="ru-RU" smtClean="0"/>
              <a:t>Исследователей при формировании исследовательских программ для изучения характеристик образования детей в возрасте от2месяцев до 8 лет;</a:t>
            </a:r>
          </a:p>
          <a:p>
            <a:r>
              <a:rPr lang="ru-RU" altLang="ru-RU" smtClean="0"/>
              <a:t>Родителей (законных представителей).</a:t>
            </a:r>
          </a:p>
          <a:p>
            <a:r>
              <a:rPr lang="ru-RU" altLang="ru-RU" smtClean="0"/>
              <a:t>Широкой общественности.</a:t>
            </a:r>
          </a:p>
          <a:p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573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57348" name="Прямоугольник 3"/>
          <p:cNvSpPr>
            <a:spLocks noChangeArrowheads="1"/>
          </p:cNvSpPr>
          <p:nvPr/>
        </p:nvSpPr>
        <p:spPr bwMode="auto">
          <a:xfrm>
            <a:off x="1071563" y="642938"/>
            <a:ext cx="8501062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600" b="1"/>
              <a:t>Планируемые  </a:t>
            </a:r>
            <a:r>
              <a:rPr lang="ru-RU" altLang="ru-RU" sz="3600" b="1">
                <a:solidFill>
                  <a:srgbClr val="FF0000"/>
                </a:solidFill>
              </a:rPr>
              <a:t>(итоговые)</a:t>
            </a:r>
            <a:r>
              <a:rPr lang="ru-RU" altLang="ru-RU" sz="3600" b="1"/>
              <a:t> </a:t>
            </a:r>
            <a:r>
              <a:rPr lang="ru-RU" altLang="ru-RU" sz="3600" b="1" i="1"/>
              <a:t>результаты</a:t>
            </a:r>
            <a:r>
              <a:rPr lang="ru-RU" altLang="ru-RU" sz="3600" b="1"/>
              <a:t> освоения детьми основной общеобразовательной программы дошкольного образования</a:t>
            </a:r>
            <a:endParaRPr lang="ru-RU" altLang="ru-RU" sz="360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 smtClean="0"/>
              <a:t>Планируемые  </a:t>
            </a:r>
            <a:r>
              <a:rPr lang="ru-RU" altLang="ru-RU" sz="2800" b="1" smtClean="0">
                <a:solidFill>
                  <a:srgbClr val="FF0000"/>
                </a:solidFill>
              </a:rPr>
              <a:t>(итоговые)</a:t>
            </a:r>
            <a:r>
              <a:rPr lang="ru-RU" altLang="ru-RU" sz="2800" b="1" smtClean="0"/>
              <a:t> </a:t>
            </a:r>
            <a:r>
              <a:rPr lang="ru-RU" altLang="ru-RU" sz="2800" b="1" i="1" smtClean="0"/>
              <a:t>результаты</a:t>
            </a:r>
            <a:r>
              <a:rPr lang="ru-RU" altLang="ru-RU" sz="2800" b="1" smtClean="0"/>
              <a:t> освоения детьми основной общеобразовательной программы дошкольного образования</a:t>
            </a:r>
            <a:endParaRPr lang="ru-RU" altLang="ru-RU" sz="2800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88" y="2143125"/>
          <a:ext cx="8229600" cy="36496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571454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ФГТ</a:t>
                      </a:r>
                      <a:endParaRPr lang="ru-RU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ФГОС ДО</a:t>
                      </a:r>
                      <a:endParaRPr lang="ru-RU" sz="1800" dirty="0"/>
                    </a:p>
                  </a:txBody>
                  <a:tcPr marT="45716" marB="45716"/>
                </a:tc>
              </a:tr>
              <a:tr h="30782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1" dirty="0" smtClean="0"/>
                        <a:t>1.Физически развитый, овладевший основными культурно-гигиеническими навыками</a:t>
                      </a:r>
                    </a:p>
                    <a:p>
                      <a:endParaRPr lang="ru-RU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1" dirty="0" smtClean="0">
                          <a:solidFill>
                            <a:srgbClr val="FF0000"/>
                          </a:solidFill>
                        </a:rPr>
                        <a:t>У ребенка развита крупная и мелкая моторика; он подвижен, вынослив владеет основными движениями….</a:t>
                      </a:r>
                      <a:endParaRPr lang="ru-RU" sz="2800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ru-RU" sz="2800" dirty="0"/>
                    </a:p>
                  </a:txBody>
                  <a:tcPr marT="45716" marB="45716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407275" cy="2657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2369"/>
                <a:gridCol w="4114906"/>
              </a:tblGrid>
              <a:tr h="370929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ФГТ</a:t>
                      </a:r>
                      <a:endParaRPr lang="ru-RU" sz="1800" dirty="0"/>
                    </a:p>
                  </a:txBody>
                  <a:tcPr marL="91442" marR="91442" marT="45731" marB="45731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ФГОС ДО</a:t>
                      </a:r>
                      <a:endParaRPr lang="ru-RU" sz="1800" dirty="0"/>
                    </a:p>
                  </a:txBody>
                  <a:tcPr marL="91442" marR="91442" marT="45731" marB="45731"/>
                </a:tc>
              </a:tr>
              <a:tr h="22865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2800" b="1" i="1" dirty="0" smtClean="0"/>
                        <a:t>Любознательный, активный </a:t>
                      </a:r>
                    </a:p>
                    <a:p>
                      <a:pPr>
                        <a:buFontTx/>
                        <a:buChar char="-"/>
                      </a:pPr>
                      <a:endParaRPr lang="ru-RU" sz="2800" dirty="0"/>
                    </a:p>
                  </a:txBody>
                  <a:tcPr marL="91442" marR="91442" marT="45731" marB="45731"/>
                </a:tc>
                <a:tc>
                  <a:txBody>
                    <a:bodyPr/>
                    <a:lstStyle/>
                    <a:p>
                      <a:r>
                        <a:rPr lang="ru-RU" sz="2400" b="1" i="1" dirty="0" smtClean="0">
                          <a:solidFill>
                            <a:srgbClr val="FF0000"/>
                          </a:solidFill>
                        </a:rPr>
                        <a:t>Ребенок  проявляет любознательность, задает вопросы взрослым и сверстникам, интересуется причинно-следственными связями…</a:t>
                      </a:r>
                      <a:endParaRPr lang="ru-RU" sz="2400" dirty="0"/>
                    </a:p>
                  </a:txBody>
                  <a:tcPr marL="91442" marR="91442" marT="45731" marB="45731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472488" cy="3449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5833"/>
                <a:gridCol w="4706655"/>
              </a:tblGrid>
              <a:tr h="370874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ФГТ</a:t>
                      </a:r>
                      <a:endParaRPr lang="ru-RU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ФГОС ДО</a:t>
                      </a:r>
                      <a:endParaRPr lang="ru-RU" sz="1800" dirty="0"/>
                    </a:p>
                  </a:txBody>
                  <a:tcPr marT="45724" marB="45724"/>
                </a:tc>
              </a:tr>
              <a:tr h="30787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1" dirty="0" smtClean="0"/>
                        <a:t>Овладевший средствами общения и способами взаимодействия со взрослыми и сверстниками</a:t>
                      </a:r>
                    </a:p>
                    <a:p>
                      <a:endParaRPr lang="ru-RU" sz="2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ru-RU" sz="2800" b="1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Ребенок способен договариваться, учитывать интересы и чувства других, сопереживать неудачам и радоваться успехам других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 marT="45724" marB="45724"/>
                </a:tc>
              </a:tr>
            </a:tbl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50" y="357188"/>
          <a:ext cx="8472488" cy="5786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5833"/>
                <a:gridCol w="4706655"/>
              </a:tblGrid>
              <a:tr h="384358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ФГТ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ФГОС ДО</a:t>
                      </a:r>
                      <a:endParaRPr lang="ru-RU" sz="1800" dirty="0"/>
                    </a:p>
                  </a:txBody>
                  <a:tcPr/>
                </a:tc>
              </a:tr>
              <a:tr h="5402079">
                <a:tc>
                  <a:txBody>
                    <a:bodyPr/>
                    <a:lstStyle/>
                    <a:p>
                      <a:r>
                        <a:rPr lang="ru-RU" sz="2800" b="1" i="1" dirty="0" smtClean="0"/>
                        <a:t>Способный управлять своим поведением и планировать свои действия на основе первичных ценностных представлений, соблюдающий элементарные общепринятые нормы и правила поведения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Ребенок способен к волевым усилиям, может следовать социальным нормам поведения и правилам в разных видах деятельности</a:t>
                      </a:r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1.2. Основные понятия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Амплификация развития</a:t>
            </a:r>
            <a:r>
              <a:rPr lang="ru-RU" dirty="0" smtClean="0"/>
              <a:t> –максимальное обогащение личностного развития детей на основе широкого развертывания разнообразных видов деятельности, а также общения детей со сверстниками и взрослыми.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Вариативность и разнообразие организационных форм дошкольного образования – обеспечение разнообразия примерных основных образовательных программ.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 Взрослые – родители (законные представители), педагогические и иные работники образовательной организации.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50" y="357188"/>
          <a:ext cx="8472488" cy="5786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5833"/>
                <a:gridCol w="4706655"/>
              </a:tblGrid>
              <a:tr h="384358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ФГТ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ФГОС ДО</a:t>
                      </a:r>
                      <a:endParaRPr lang="ru-RU" sz="1800" dirty="0"/>
                    </a:p>
                  </a:txBody>
                  <a:tcPr/>
                </a:tc>
              </a:tr>
              <a:tr h="54020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1" dirty="0" smtClean="0"/>
                        <a:t>Способный решать интеллектуальные и личностные задачи (проблемы), адекватные возрасту. Овладевший необходимыми умениями и навыками</a:t>
                      </a:r>
                      <a:endParaRPr lang="ru-RU" sz="2800" dirty="0" smtClean="0"/>
                    </a:p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i="1" dirty="0" smtClean="0">
                          <a:solidFill>
                            <a:srgbClr val="FF0000"/>
                          </a:solidFill>
                        </a:rPr>
                        <a:t>Ребенок способен к принятию собственных решений, опираясь на свои знания и умения в различных видах деятельности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28638" y="1143000"/>
          <a:ext cx="8615362" cy="3967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8707"/>
                <a:gridCol w="4706655"/>
              </a:tblGrid>
              <a:tr h="365759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ФГТ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ФГОС ДО</a:t>
                      </a:r>
                      <a:endParaRPr lang="ru-RU" sz="1800" dirty="0"/>
                    </a:p>
                  </a:txBody>
                  <a:tcPr/>
                </a:tc>
              </a:tr>
              <a:tr h="36014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1" dirty="0" smtClean="0"/>
                        <a:t>Имеющий первичные представления о себе, семье, обществе (ближайшем социуме), государстве (стране), мире и природе.</a:t>
                      </a:r>
                    </a:p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dirty="0" smtClean="0">
                          <a:solidFill>
                            <a:srgbClr val="FF0000"/>
                          </a:solidFill>
                        </a:rPr>
                        <a:t>Ребенок обладает первоначальными знаниями о себе, природном и социальном мире, в котором он живет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071563"/>
          <a:ext cx="9144000" cy="4214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7555"/>
                <a:gridCol w="5396445"/>
              </a:tblGrid>
              <a:tr h="388591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ФГТ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ФГОС ДО</a:t>
                      </a:r>
                      <a:endParaRPr lang="ru-RU" sz="1800" dirty="0"/>
                    </a:p>
                  </a:txBody>
                  <a:tcPr/>
                </a:tc>
              </a:tr>
              <a:tr h="38262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1" dirty="0" smtClean="0"/>
                        <a:t>Овладевший универсальными предпосылками учебной деятельности</a:t>
                      </a:r>
                    </a:p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dirty="0" smtClean="0">
                          <a:solidFill>
                            <a:srgbClr val="FF0000"/>
                          </a:solidFill>
                        </a:rPr>
                        <a:t>Целевые ориентиры Программы выступают основами преемственности ДО и НО. При соблюдении требований к условиям реализации Программы настоящие целевые ориентиры предполагают формирование предпосылок учебной деятельности …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428625" y="428625"/>
            <a:ext cx="8229600" cy="4525963"/>
          </a:xfrm>
        </p:spPr>
        <p:txBody>
          <a:bodyPr/>
          <a:lstStyle/>
          <a:p>
            <a:pPr eaLnBrk="1" hangingPunct="1"/>
            <a:r>
              <a:rPr lang="ru-RU" altLang="ru-RU" b="1" smtClean="0"/>
              <a:t>Группа</a:t>
            </a:r>
            <a:r>
              <a:rPr lang="ru-RU" altLang="ru-RU" smtClean="0"/>
              <a:t> – основная структурная единица, создаваемая в Организациях или вне их с целью освоения детьми основной образовательной программы. </a:t>
            </a:r>
            <a:r>
              <a:rPr lang="ru-RU" altLang="ru-RU" b="1" smtClean="0"/>
              <a:t>Самоценность детства </a:t>
            </a:r>
            <a:r>
              <a:rPr lang="ru-RU" altLang="ru-RU" smtClean="0"/>
              <a:t>– понимание (рассмотрение) детства как периода жизни значимого самого по себе, без всяких условий; значимого тем, что происходит с ребенком сейчас, а не тем что этот период есть период подготовки к следующему периоду.</a:t>
            </a:r>
          </a:p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Направленность групп: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eaLnBrk="1" hangingPunct="1"/>
            <a:r>
              <a:rPr lang="ru-RU" altLang="ru-RU" smtClean="0"/>
              <a:t>Единство образовательного пространства – обеспечение единых условий и качества образования независимо от места обучения, исключающих возможность дискриминации в сфере образования.</a:t>
            </a:r>
          </a:p>
          <a:p>
            <a:pPr eaLnBrk="1" hangingPunct="1"/>
            <a:r>
              <a:rPr lang="ru-RU" altLang="ru-RU" smtClean="0"/>
              <a:t>Зона ближайшего развития – уровень развития, проявляющийся у ребенка в совместной деятельности со взрослыми и более опытными сверстниками.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</TotalTime>
  <Words>2248</Words>
  <Application>Microsoft Office PowerPoint</Application>
  <PresentationFormat>Экран (4:3)</PresentationFormat>
  <Paragraphs>268</Paragraphs>
  <Slides>62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68" baseType="lpstr">
      <vt:lpstr>Arial</vt:lpstr>
      <vt:lpstr>Calibri</vt:lpstr>
      <vt:lpstr>Verdana</vt:lpstr>
      <vt:lpstr>Times New Roman</vt:lpstr>
      <vt:lpstr>Wingdings</vt:lpstr>
      <vt:lpstr>Тема Office</vt:lpstr>
      <vt:lpstr>ФЕДЕРАЛЬНЫЙ ГОСУДАРСТВЕННЫЙ ОБРАЗОВАТЕЛЬНЫЙ СТАНДАРТ ДОШКОЛЬНОГО ОБРАЗОВАНИЯ </vt:lpstr>
      <vt:lpstr>Стандартизация системы дошкольного  образования: этапы</vt:lpstr>
      <vt:lpstr>Слайд 3</vt:lpstr>
      <vt:lpstr>Слайд 4</vt:lpstr>
      <vt:lpstr>Слайд 5</vt:lpstr>
      <vt:lpstr>1.2. Основные понятия</vt:lpstr>
      <vt:lpstr>Слайд 7</vt:lpstr>
      <vt:lpstr>Направленность групп:</vt:lpstr>
      <vt:lpstr>Слайд 9</vt:lpstr>
      <vt:lpstr>Слайд 10</vt:lpstr>
      <vt:lpstr>Слайд 11</vt:lpstr>
      <vt:lpstr>Слайд 12</vt:lpstr>
      <vt:lpstr>Общие положения</vt:lpstr>
      <vt:lpstr>В основе  ФГОС  ДО заложены основные принципы:</vt:lpstr>
      <vt:lpstr>Формы реализации программы Программы</vt:lpstr>
      <vt:lpstr>В стандарте учитываются:</vt:lpstr>
      <vt:lpstr>Основные принципы ДО:</vt:lpstr>
      <vt:lpstr>Основные принципы ДО:</vt:lpstr>
      <vt:lpstr>Стандарт направлен на достижение следующих целей:</vt:lpstr>
      <vt:lpstr>Стандарт направлен на решение следующих задач:</vt:lpstr>
      <vt:lpstr>Стандарт направлен на решение следующих задач:</vt:lpstr>
      <vt:lpstr>Стандарт является основой для:</vt:lpstr>
      <vt:lpstr>Слайд 23</vt:lpstr>
      <vt:lpstr>Стандарт включает в себя  требования:</vt:lpstr>
      <vt:lpstr>Требования к структуре образовательной программы ДО и ее объему</vt:lpstr>
      <vt:lpstr>Слайд 26</vt:lpstr>
      <vt:lpstr>Программа направлена на:</vt:lpstr>
      <vt:lpstr>Слайд 28</vt:lpstr>
      <vt:lpstr>Содержание программы должно обеспечить развитие личности, мотивации и способностей детей в различных видах деятельности и охватывать образовательные области:</vt:lpstr>
      <vt:lpstr>Образовательные области:</vt:lpstr>
      <vt:lpstr>Социально-коммуникативное развитие направлено на </vt:lpstr>
      <vt:lpstr>Слайд 32</vt:lpstr>
      <vt:lpstr>Познавательное развитие предполагает:</vt:lpstr>
      <vt:lpstr>Речевое развитие включает</vt:lpstr>
      <vt:lpstr>Художественно-эстетическое развитие предполагает</vt:lpstr>
      <vt:lpstr>Физическое развитие включает</vt:lpstr>
      <vt:lpstr>Содержание программы должно отражать следующие аспекты образовательной среды:</vt:lpstr>
      <vt:lpstr>Программа предполагает</vt:lpstr>
      <vt:lpstr>Программа включает в себя 3 раздела</vt:lpstr>
      <vt:lpstr>Целевой раздел</vt:lpstr>
      <vt:lpstr>Содержательный раздел</vt:lpstr>
      <vt:lpstr>В содержательном разделе должны быть представлены:</vt:lpstr>
      <vt:lpstr>Часть формируемая участниками образовательных отношений</vt:lpstr>
      <vt:lpstr>Ориентирована на</vt:lpstr>
      <vt:lpstr>Организационный раздел</vt:lpstr>
      <vt:lpstr>Включая время на:</vt:lpstr>
      <vt:lpstr>Слайд 47</vt:lpstr>
      <vt:lpstr>Слайд 48</vt:lpstr>
      <vt:lpstr>Требования к условиям реализации ООПДО включают требования:</vt:lpstr>
      <vt:lpstr>Требования к результатам освоения ООП ДО</vt:lpstr>
      <vt:lpstr>Слайд 51</vt:lpstr>
      <vt:lpstr>Слайд 52</vt:lpstr>
      <vt:lpstr>Настоящие требования являются  ориентирами для:</vt:lpstr>
      <vt:lpstr>Настоящие требования являются  ориентирами для:</vt:lpstr>
      <vt:lpstr>Слайд 55</vt:lpstr>
      <vt:lpstr>Планируемые  (итоговые) результаты освоения детьми основной общеобразовательной программы дошкольного образования</vt:lpstr>
      <vt:lpstr>Слайд 57</vt:lpstr>
      <vt:lpstr>Слайд 58</vt:lpstr>
      <vt:lpstr>Слайд 59</vt:lpstr>
      <vt:lpstr>Слайд 60</vt:lpstr>
      <vt:lpstr>Слайд 61</vt:lpstr>
      <vt:lpstr>Слайд 62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ФЕДЕРАЛЬНЫЙ ГОСУДАРСТВЕННЫЙ ОБРАЗОВАТЕЛЬНЫЙ СТАНДАРТ ДОШКОЛЬНОГО ОБРАЗОВАНИЯ</dc:title>
  <dc:creator>ПК</dc:creator>
  <cp:lastModifiedBy>Пользователь</cp:lastModifiedBy>
  <cp:revision>54</cp:revision>
  <dcterms:created xsi:type="dcterms:W3CDTF">2013-10-22T07:19:43Z</dcterms:created>
  <dcterms:modified xsi:type="dcterms:W3CDTF">2017-03-15T08:33:46Z</dcterms:modified>
</cp:coreProperties>
</file>